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Montserrat"/>
      <p:regular r:id="rId21"/>
      <p:bold r:id="rId22"/>
      <p:italic r:id="rId23"/>
      <p:boldItalic r:id="rId24"/>
    </p:embeddedFont>
    <p:embeddedFont>
      <p:font typeface="Oi"/>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HLGiOe4/HlETxbcIZRSEjEytO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Oi-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Gretchen- feel free to use this as a template if you like, or discard completely. It uses 2017’s Annual Report after the first 4 pages, just be aware.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F9E00"/>
        </a:solidFill>
      </p:bgPr>
    </p:bg>
    <p:spTree>
      <p:nvGrpSpPr>
        <p:cNvPr id="8" name="Shape 8"/>
        <p:cNvGrpSpPr/>
        <p:nvPr/>
      </p:nvGrpSpPr>
      <p:grpSpPr>
        <a:xfrm>
          <a:off x="0" y="0"/>
          <a:ext cx="0" cy="0"/>
          <a:chOff x="0" y="0"/>
          <a:chExt cx="0" cy="0"/>
        </a:xfrm>
      </p:grpSpPr>
      <p:sp>
        <p:nvSpPr>
          <p:cNvPr id="9" name="Google Shape;9;p18"/>
          <p:cNvSpPr/>
          <p:nvPr/>
        </p:nvSpPr>
        <p:spPr>
          <a:xfrm>
            <a:off x="818063" y="805650"/>
            <a:ext cx="7507875" cy="3532200"/>
          </a:xfrm>
          <a:custGeom>
            <a:rect b="b" l="l" r="r" t="t"/>
            <a:pathLst>
              <a:path extrusionOk="0" h="141288" w="300315">
                <a:moveTo>
                  <a:pt x="121105" y="0"/>
                </a:moveTo>
                <a:lnTo>
                  <a:pt x="0" y="0"/>
                </a:lnTo>
                <a:lnTo>
                  <a:pt x="0" y="141288"/>
                </a:lnTo>
                <a:lnTo>
                  <a:pt x="300315" y="141288"/>
                </a:lnTo>
                <a:lnTo>
                  <a:pt x="300315" y="305"/>
                </a:lnTo>
                <a:lnTo>
                  <a:pt x="179211" y="305"/>
                </a:lnTo>
              </a:path>
            </a:pathLst>
          </a:custGeom>
          <a:noFill/>
          <a:ln cap="flat" cmpd="sng" w="152400">
            <a:solidFill>
              <a:srgbClr val="FFFFFF"/>
            </a:solidFill>
            <a:prstDash val="solid"/>
            <a:miter lim="8000"/>
            <a:headEnd len="sm" w="sm" type="none"/>
            <a:tailEnd len="sm" w="sm" type="none"/>
          </a:ln>
        </p:spPr>
      </p:sp>
      <p:sp>
        <p:nvSpPr>
          <p:cNvPr id="10" name="Google Shape;10;p18"/>
          <p:cNvSpPr txBox="1"/>
          <p:nvPr>
            <p:ph type="ctrTitle"/>
          </p:nvPr>
        </p:nvSpPr>
        <p:spPr>
          <a:xfrm>
            <a:off x="2296350" y="1991850"/>
            <a:ext cx="45513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434343"/>
              </a:buClr>
              <a:buSzPts val="3000"/>
              <a:buNone/>
              <a:defRPr sz="3000">
                <a:solidFill>
                  <a:srgbClr val="434343"/>
                </a:solidFill>
              </a:defRPr>
            </a:lvl1pPr>
            <a:lvl2pPr lvl="1" algn="ctr">
              <a:lnSpc>
                <a:spcPct val="100000"/>
              </a:lnSpc>
              <a:spcBef>
                <a:spcPts val="0"/>
              </a:spcBef>
              <a:spcAft>
                <a:spcPts val="0"/>
              </a:spcAft>
              <a:buClr>
                <a:srgbClr val="434343"/>
              </a:buClr>
              <a:buSzPts val="3000"/>
              <a:buNone/>
              <a:defRPr sz="3000">
                <a:solidFill>
                  <a:srgbClr val="434343"/>
                </a:solidFill>
              </a:defRPr>
            </a:lvl2pPr>
            <a:lvl3pPr lvl="2" algn="ctr">
              <a:lnSpc>
                <a:spcPct val="100000"/>
              </a:lnSpc>
              <a:spcBef>
                <a:spcPts val="0"/>
              </a:spcBef>
              <a:spcAft>
                <a:spcPts val="0"/>
              </a:spcAft>
              <a:buClr>
                <a:srgbClr val="434343"/>
              </a:buClr>
              <a:buSzPts val="3000"/>
              <a:buNone/>
              <a:defRPr sz="3000">
                <a:solidFill>
                  <a:srgbClr val="434343"/>
                </a:solidFill>
              </a:defRPr>
            </a:lvl3pPr>
            <a:lvl4pPr lvl="3" algn="ctr">
              <a:lnSpc>
                <a:spcPct val="100000"/>
              </a:lnSpc>
              <a:spcBef>
                <a:spcPts val="0"/>
              </a:spcBef>
              <a:spcAft>
                <a:spcPts val="0"/>
              </a:spcAft>
              <a:buClr>
                <a:srgbClr val="434343"/>
              </a:buClr>
              <a:buSzPts val="3000"/>
              <a:buNone/>
              <a:defRPr sz="3000">
                <a:solidFill>
                  <a:srgbClr val="434343"/>
                </a:solidFill>
              </a:defRPr>
            </a:lvl4pPr>
            <a:lvl5pPr lvl="4" algn="ctr">
              <a:lnSpc>
                <a:spcPct val="100000"/>
              </a:lnSpc>
              <a:spcBef>
                <a:spcPts val="0"/>
              </a:spcBef>
              <a:spcAft>
                <a:spcPts val="0"/>
              </a:spcAft>
              <a:buClr>
                <a:srgbClr val="434343"/>
              </a:buClr>
              <a:buSzPts val="3000"/>
              <a:buNone/>
              <a:defRPr sz="3000">
                <a:solidFill>
                  <a:srgbClr val="434343"/>
                </a:solidFill>
              </a:defRPr>
            </a:lvl5pPr>
            <a:lvl6pPr lvl="5" algn="ctr">
              <a:lnSpc>
                <a:spcPct val="100000"/>
              </a:lnSpc>
              <a:spcBef>
                <a:spcPts val="0"/>
              </a:spcBef>
              <a:spcAft>
                <a:spcPts val="0"/>
              </a:spcAft>
              <a:buClr>
                <a:srgbClr val="434343"/>
              </a:buClr>
              <a:buSzPts val="3000"/>
              <a:buNone/>
              <a:defRPr sz="3000">
                <a:solidFill>
                  <a:srgbClr val="434343"/>
                </a:solidFill>
              </a:defRPr>
            </a:lvl6pPr>
            <a:lvl7pPr lvl="6" algn="ctr">
              <a:lnSpc>
                <a:spcPct val="100000"/>
              </a:lnSpc>
              <a:spcBef>
                <a:spcPts val="0"/>
              </a:spcBef>
              <a:spcAft>
                <a:spcPts val="0"/>
              </a:spcAft>
              <a:buClr>
                <a:srgbClr val="434343"/>
              </a:buClr>
              <a:buSzPts val="3000"/>
              <a:buNone/>
              <a:defRPr sz="3000">
                <a:solidFill>
                  <a:srgbClr val="434343"/>
                </a:solidFill>
              </a:defRPr>
            </a:lvl7pPr>
            <a:lvl8pPr lvl="7" algn="ctr">
              <a:lnSpc>
                <a:spcPct val="100000"/>
              </a:lnSpc>
              <a:spcBef>
                <a:spcPts val="0"/>
              </a:spcBef>
              <a:spcAft>
                <a:spcPts val="0"/>
              </a:spcAft>
              <a:buClr>
                <a:srgbClr val="434343"/>
              </a:buClr>
              <a:buSzPts val="3000"/>
              <a:buNone/>
              <a:defRPr sz="3000">
                <a:solidFill>
                  <a:srgbClr val="434343"/>
                </a:solidFill>
              </a:defRPr>
            </a:lvl8pPr>
            <a:lvl9pPr lvl="8" algn="ctr">
              <a:lnSpc>
                <a:spcPct val="100000"/>
              </a:lnSpc>
              <a:spcBef>
                <a:spcPts val="0"/>
              </a:spcBef>
              <a:spcAft>
                <a:spcPts val="0"/>
              </a:spcAft>
              <a:buClr>
                <a:srgbClr val="434343"/>
              </a:buClr>
              <a:buSzPts val="3000"/>
              <a:buNone/>
              <a:defRPr sz="3000">
                <a:solidFill>
                  <a:srgbClr val="434343"/>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27"/>
          <p:cNvSpPr/>
          <p:nvPr/>
        </p:nvSpPr>
        <p:spPr>
          <a:xfrm>
            <a:off x="558125" y="550425"/>
            <a:ext cx="8028198" cy="4042637"/>
          </a:xfrm>
          <a:custGeom>
            <a:rect b="b" l="l" r="r" t="t"/>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rgbClr val="FF9E00"/>
            </a:solidFill>
            <a:prstDash val="solid"/>
            <a:miter lim="8000"/>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 name="Shape 11"/>
        <p:cNvGrpSpPr/>
        <p:nvPr/>
      </p:nvGrpSpPr>
      <p:grpSpPr>
        <a:xfrm>
          <a:off x="0" y="0"/>
          <a:ext cx="0" cy="0"/>
          <a:chOff x="0" y="0"/>
          <a:chExt cx="0" cy="0"/>
        </a:xfrm>
      </p:grpSpPr>
      <p:sp>
        <p:nvSpPr>
          <p:cNvPr id="12" name="Google Shape;12;p19"/>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sm" w="sm" type="none"/>
            <a:tailEnd len="sm" w="sm" type="none"/>
          </a:ln>
        </p:spPr>
      </p:sp>
      <p:sp>
        <p:nvSpPr>
          <p:cNvPr id="13" name="Google Shape;13;p19"/>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4" name="Google Shape;14;p19"/>
          <p:cNvSpPr txBox="1"/>
          <p:nvPr>
            <p:ph idx="1" type="body"/>
          </p:nvPr>
        </p:nvSpPr>
        <p:spPr>
          <a:xfrm>
            <a:off x="840975" y="956004"/>
            <a:ext cx="3621900" cy="29655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5" name="Google Shape;15;p19"/>
          <p:cNvSpPr txBox="1"/>
          <p:nvPr>
            <p:ph idx="2" type="body"/>
          </p:nvPr>
        </p:nvSpPr>
        <p:spPr>
          <a:xfrm>
            <a:off x="4681053" y="956004"/>
            <a:ext cx="3621900" cy="29655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20"/>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8" name="Google Shape;18;p20"/>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sm" w="sm" type="none"/>
            <a:tailEnd len="sm" w="sm" type="none"/>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rgbClr val="434343"/>
        </a:solidFill>
      </p:bgPr>
    </p:bg>
    <p:spTree>
      <p:nvGrpSpPr>
        <p:cNvPr id="19" name="Shape 19"/>
        <p:cNvGrpSpPr/>
        <p:nvPr/>
      </p:nvGrpSpPr>
      <p:grpSpPr>
        <a:xfrm>
          <a:off x="0" y="0"/>
          <a:ext cx="0" cy="0"/>
          <a:chOff x="0" y="0"/>
          <a:chExt cx="0" cy="0"/>
        </a:xfrm>
      </p:grpSpPr>
      <p:sp>
        <p:nvSpPr>
          <p:cNvPr id="20" name="Google Shape;20;p21"/>
          <p:cNvSpPr/>
          <p:nvPr/>
        </p:nvSpPr>
        <p:spPr>
          <a:xfrm>
            <a:off x="818063" y="805650"/>
            <a:ext cx="7507875" cy="3532200"/>
          </a:xfrm>
          <a:custGeom>
            <a:rect b="b" l="l" r="r" t="t"/>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rgbClr val="FF9E00"/>
            </a:solidFill>
            <a:prstDash val="solid"/>
            <a:miter lim="8000"/>
            <a:headEnd len="sm" w="sm" type="none"/>
            <a:tailEnd len="sm" w="sm" type="none"/>
          </a:ln>
        </p:spPr>
      </p:sp>
      <p:sp>
        <p:nvSpPr>
          <p:cNvPr id="21" name="Google Shape;21;p21"/>
          <p:cNvSpPr txBox="1"/>
          <p:nvPr>
            <p:ph idx="1" type="body"/>
          </p:nvPr>
        </p:nvSpPr>
        <p:spPr>
          <a:xfrm>
            <a:off x="2037600" y="2161800"/>
            <a:ext cx="5068800" cy="819900"/>
          </a:xfrm>
          <a:prstGeom prst="rect">
            <a:avLst/>
          </a:prstGeom>
          <a:noFill/>
          <a:ln>
            <a:noFill/>
          </a:ln>
        </p:spPr>
        <p:txBody>
          <a:bodyPr anchorCtr="0" anchor="ctr" bIns="91425" lIns="91425" spcFirstLastPara="1" rIns="91425" wrap="square" tIns="91425">
            <a:noAutofit/>
          </a:bodyPr>
          <a:lstStyle>
            <a:lvl1pPr indent="-342900" lvl="0" marL="457200" algn="ctr">
              <a:lnSpc>
                <a:spcPct val="100000"/>
              </a:lnSpc>
              <a:spcBef>
                <a:spcPts val="600"/>
              </a:spcBef>
              <a:spcAft>
                <a:spcPts val="0"/>
              </a:spcAft>
              <a:buSzPts val="1800"/>
              <a:buChar char="⊡"/>
              <a:defRPr i="1" sz="1800">
                <a:solidFill>
                  <a:srgbClr val="CCCCCC"/>
                </a:solidFill>
              </a:defRPr>
            </a:lvl1pPr>
            <a:lvl2pPr indent="-342900" lvl="1" marL="914400" algn="ctr">
              <a:lnSpc>
                <a:spcPct val="100000"/>
              </a:lnSpc>
              <a:spcBef>
                <a:spcPts val="0"/>
              </a:spcBef>
              <a:spcAft>
                <a:spcPts val="0"/>
              </a:spcAft>
              <a:buSzPts val="1800"/>
              <a:buChar char="□"/>
              <a:defRPr i="1" sz="1800">
                <a:solidFill>
                  <a:srgbClr val="CCCCCC"/>
                </a:solidFill>
              </a:defRPr>
            </a:lvl2pPr>
            <a:lvl3pPr indent="-342900" lvl="2" marL="1371600" algn="ctr">
              <a:lnSpc>
                <a:spcPct val="100000"/>
              </a:lnSpc>
              <a:spcBef>
                <a:spcPts val="0"/>
              </a:spcBef>
              <a:spcAft>
                <a:spcPts val="0"/>
              </a:spcAft>
              <a:buSzPts val="1800"/>
              <a:buChar char="■"/>
              <a:defRPr i="1" sz="1800">
                <a:solidFill>
                  <a:srgbClr val="CCCCCC"/>
                </a:solidFill>
              </a:defRPr>
            </a:lvl3pPr>
            <a:lvl4pPr indent="-342900" lvl="3" marL="1828800" algn="ctr">
              <a:lnSpc>
                <a:spcPct val="100000"/>
              </a:lnSpc>
              <a:spcBef>
                <a:spcPts val="0"/>
              </a:spcBef>
              <a:spcAft>
                <a:spcPts val="0"/>
              </a:spcAft>
              <a:buSzPts val="1800"/>
              <a:buChar char="●"/>
              <a:defRPr i="1">
                <a:solidFill>
                  <a:srgbClr val="CCCCCC"/>
                </a:solidFill>
              </a:defRPr>
            </a:lvl4pPr>
            <a:lvl5pPr indent="-342900" lvl="4" marL="2286000" algn="ctr">
              <a:lnSpc>
                <a:spcPct val="100000"/>
              </a:lnSpc>
              <a:spcBef>
                <a:spcPts val="0"/>
              </a:spcBef>
              <a:spcAft>
                <a:spcPts val="0"/>
              </a:spcAft>
              <a:buSzPts val="1800"/>
              <a:buChar char="○"/>
              <a:defRPr i="1">
                <a:solidFill>
                  <a:srgbClr val="CCCCCC"/>
                </a:solidFill>
              </a:defRPr>
            </a:lvl5pPr>
            <a:lvl6pPr indent="-342900" lvl="5" marL="2743200" algn="ctr">
              <a:lnSpc>
                <a:spcPct val="100000"/>
              </a:lnSpc>
              <a:spcBef>
                <a:spcPts val="0"/>
              </a:spcBef>
              <a:spcAft>
                <a:spcPts val="0"/>
              </a:spcAft>
              <a:buClr>
                <a:srgbClr val="CCCCCC"/>
              </a:buClr>
              <a:buSzPts val="1800"/>
              <a:buChar char="■"/>
              <a:defRPr i="1">
                <a:solidFill>
                  <a:srgbClr val="CCCCCC"/>
                </a:solidFill>
              </a:defRPr>
            </a:lvl6pPr>
            <a:lvl7pPr indent="-342900" lvl="6" marL="3200400" algn="ctr">
              <a:lnSpc>
                <a:spcPct val="100000"/>
              </a:lnSpc>
              <a:spcBef>
                <a:spcPts val="0"/>
              </a:spcBef>
              <a:spcAft>
                <a:spcPts val="0"/>
              </a:spcAft>
              <a:buClr>
                <a:srgbClr val="CCCCCC"/>
              </a:buClr>
              <a:buSzPts val="1800"/>
              <a:buChar char="●"/>
              <a:defRPr i="1">
                <a:solidFill>
                  <a:srgbClr val="CCCCCC"/>
                </a:solidFill>
              </a:defRPr>
            </a:lvl7pPr>
            <a:lvl8pPr indent="-342900" lvl="7" marL="3657600" algn="ctr">
              <a:lnSpc>
                <a:spcPct val="100000"/>
              </a:lnSpc>
              <a:spcBef>
                <a:spcPts val="0"/>
              </a:spcBef>
              <a:spcAft>
                <a:spcPts val="0"/>
              </a:spcAft>
              <a:buClr>
                <a:srgbClr val="CCCCCC"/>
              </a:buClr>
              <a:buSzPts val="1800"/>
              <a:buChar char="○"/>
              <a:defRPr i="1">
                <a:solidFill>
                  <a:srgbClr val="CCCCCC"/>
                </a:solidFill>
              </a:defRPr>
            </a:lvl8pPr>
            <a:lvl9pPr indent="-342900" lvl="8" marL="4114800" algn="ctr">
              <a:lnSpc>
                <a:spcPct val="100000"/>
              </a:lnSpc>
              <a:spcBef>
                <a:spcPts val="0"/>
              </a:spcBef>
              <a:spcAft>
                <a:spcPts val="0"/>
              </a:spcAft>
              <a:buClr>
                <a:srgbClr val="CCCCCC"/>
              </a:buClr>
              <a:buSzPts val="1800"/>
              <a:buChar char="■"/>
              <a:defRPr i="1">
                <a:solidFill>
                  <a:srgbClr val="CCCCCC"/>
                </a:solidFill>
              </a:defRPr>
            </a:lvl9pPr>
          </a:lstStyle>
          <a:p/>
        </p:txBody>
      </p:sp>
      <p:sp>
        <p:nvSpPr>
          <p:cNvPr id="22" name="Google Shape;22;p21"/>
          <p:cNvSpPr txBox="1"/>
          <p:nvPr/>
        </p:nvSpPr>
        <p:spPr>
          <a:xfrm>
            <a:off x="3853200" y="293593"/>
            <a:ext cx="14376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9E00"/>
                </a:solidFill>
                <a:latin typeface="Montserrat"/>
                <a:ea typeface="Montserrat"/>
                <a:cs typeface="Montserrat"/>
                <a:sym typeface="Montserrat"/>
              </a:rPr>
              <a:t>“</a:t>
            </a:r>
            <a:endParaRPr b="0" i="0" sz="9600" u="none" cap="none" strike="noStrike">
              <a:solidFill>
                <a:srgbClr val="FF9E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3" name="Shape 23"/>
        <p:cNvGrpSpPr/>
        <p:nvPr/>
      </p:nvGrpSpPr>
      <p:grpSpPr>
        <a:xfrm>
          <a:off x="0" y="0"/>
          <a:ext cx="0" cy="0"/>
          <a:chOff x="0" y="0"/>
          <a:chExt cx="0" cy="0"/>
        </a:xfrm>
      </p:grpSpPr>
      <p:sp>
        <p:nvSpPr>
          <p:cNvPr id="24" name="Google Shape;24;p22"/>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sm" w="sm" type="none"/>
            <a:tailEnd len="sm" w="sm" type="none"/>
          </a:ln>
        </p:spPr>
      </p:sp>
      <p:sp>
        <p:nvSpPr>
          <p:cNvPr id="25" name="Google Shape;25;p22"/>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26" name="Google Shape;26;p22"/>
          <p:cNvSpPr txBox="1"/>
          <p:nvPr>
            <p:ph idx="1" type="body"/>
          </p:nvPr>
        </p:nvSpPr>
        <p:spPr>
          <a:xfrm>
            <a:off x="916650" y="950850"/>
            <a:ext cx="7310700" cy="32418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sz="2400"/>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sz="2400"/>
            </a:lvl4pPr>
            <a:lvl5pPr indent="-381000" lvl="4" marL="2286000" algn="l">
              <a:lnSpc>
                <a:spcPct val="100000"/>
              </a:lnSpc>
              <a:spcBef>
                <a:spcPts val="0"/>
              </a:spcBef>
              <a:spcAft>
                <a:spcPts val="0"/>
              </a:spcAft>
              <a:buSzPts val="2400"/>
              <a:buChar char="○"/>
              <a:defRPr sz="2400"/>
            </a:lvl5pPr>
            <a:lvl6pPr indent="-381000" lvl="5" marL="2743200" algn="l">
              <a:lnSpc>
                <a:spcPct val="100000"/>
              </a:lnSpc>
              <a:spcBef>
                <a:spcPts val="0"/>
              </a:spcBef>
              <a:spcAft>
                <a:spcPts val="0"/>
              </a:spcAft>
              <a:buSzPts val="2400"/>
              <a:buChar char="■"/>
              <a:defRPr sz="2400"/>
            </a:lvl6pPr>
            <a:lvl7pPr indent="-381000" lvl="6" marL="3200400" algn="l">
              <a:lnSpc>
                <a:spcPct val="100000"/>
              </a:lnSpc>
              <a:spcBef>
                <a:spcPts val="0"/>
              </a:spcBef>
              <a:spcAft>
                <a:spcPts val="0"/>
              </a:spcAft>
              <a:buSzPts val="2400"/>
              <a:buChar char="●"/>
              <a:defRPr sz="2400"/>
            </a:lvl7pPr>
            <a:lvl8pPr indent="-381000" lvl="7" marL="3657600" algn="l">
              <a:lnSpc>
                <a:spcPct val="100000"/>
              </a:lnSpc>
              <a:spcBef>
                <a:spcPts val="0"/>
              </a:spcBef>
              <a:spcAft>
                <a:spcPts val="0"/>
              </a:spcAft>
              <a:buSzPts val="2400"/>
              <a:buChar char="○"/>
              <a:defRPr sz="2400"/>
            </a:lvl8pPr>
            <a:lvl9pPr indent="-381000" lvl="8" marL="4114800" algn="l">
              <a:lnSpc>
                <a:spcPct val="100000"/>
              </a:lnSpc>
              <a:spcBef>
                <a:spcPts val="0"/>
              </a:spcBef>
              <a:spcAft>
                <a:spcPts val="0"/>
              </a:spcAft>
              <a:buSzPts val="2400"/>
              <a:buChar char="■"/>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inverse">
  <p:cSld name="BLANK_1">
    <p:bg>
      <p:bgPr>
        <a:solidFill>
          <a:srgbClr val="434343"/>
        </a:solidFill>
      </p:bgPr>
    </p:bg>
    <p:spTree>
      <p:nvGrpSpPr>
        <p:cNvPr id="27" name="Shape 27"/>
        <p:cNvGrpSpPr/>
        <p:nvPr/>
      </p:nvGrpSpPr>
      <p:grpSpPr>
        <a:xfrm>
          <a:off x="0" y="0"/>
          <a:ext cx="0" cy="0"/>
          <a:chOff x="0" y="0"/>
          <a:chExt cx="0" cy="0"/>
        </a:xfrm>
      </p:grpSpPr>
      <p:sp>
        <p:nvSpPr>
          <p:cNvPr id="28" name="Google Shape;28;p23"/>
          <p:cNvSpPr/>
          <p:nvPr/>
        </p:nvSpPr>
        <p:spPr>
          <a:xfrm>
            <a:off x="558125" y="550425"/>
            <a:ext cx="8028198" cy="4042637"/>
          </a:xfrm>
          <a:custGeom>
            <a:rect b="b" l="l" r="r" t="t"/>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rgbClr val="FFFFFF"/>
            </a:solidFill>
            <a:prstDash val="solid"/>
            <a:miter lim="8000"/>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FF9E00"/>
        </a:solidFill>
      </p:bgPr>
    </p:bg>
    <p:spTree>
      <p:nvGrpSpPr>
        <p:cNvPr id="29" name="Shape 29"/>
        <p:cNvGrpSpPr/>
        <p:nvPr/>
      </p:nvGrpSpPr>
      <p:grpSpPr>
        <a:xfrm>
          <a:off x="0" y="0"/>
          <a:ext cx="0" cy="0"/>
          <a:chOff x="0" y="0"/>
          <a:chExt cx="0" cy="0"/>
        </a:xfrm>
      </p:grpSpPr>
      <p:sp>
        <p:nvSpPr>
          <p:cNvPr id="30" name="Google Shape;30;p24"/>
          <p:cNvSpPr/>
          <p:nvPr/>
        </p:nvSpPr>
        <p:spPr>
          <a:xfrm>
            <a:off x="818063" y="805650"/>
            <a:ext cx="7507875" cy="3532200"/>
          </a:xfrm>
          <a:custGeom>
            <a:rect b="b" l="l" r="r" t="t"/>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rgbClr val="FFFFFF"/>
            </a:solidFill>
            <a:prstDash val="solid"/>
            <a:miter lim="8000"/>
            <a:headEnd len="sm" w="sm" type="none"/>
            <a:tailEnd len="sm" w="sm" type="none"/>
          </a:ln>
        </p:spPr>
      </p:sp>
      <p:sp>
        <p:nvSpPr>
          <p:cNvPr id="31" name="Google Shape;31;p24"/>
          <p:cNvSpPr txBox="1"/>
          <p:nvPr>
            <p:ph type="ctrTitle"/>
          </p:nvPr>
        </p:nvSpPr>
        <p:spPr>
          <a:xfrm>
            <a:off x="1933200" y="2189999"/>
            <a:ext cx="5277600" cy="44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2400"/>
              <a:buNone/>
              <a:defRPr b="0" sz="2400">
                <a:solidFill>
                  <a:srgbClr val="434343"/>
                </a:solidFill>
              </a:defRPr>
            </a:lvl1pPr>
            <a:lvl2pPr lvl="1" algn="ctr">
              <a:lnSpc>
                <a:spcPct val="100000"/>
              </a:lnSpc>
              <a:spcBef>
                <a:spcPts val="0"/>
              </a:spcBef>
              <a:spcAft>
                <a:spcPts val="0"/>
              </a:spcAft>
              <a:buClr>
                <a:srgbClr val="434343"/>
              </a:buClr>
              <a:buSzPts val="2400"/>
              <a:buNone/>
              <a:defRPr b="0" sz="2400">
                <a:solidFill>
                  <a:srgbClr val="434343"/>
                </a:solidFill>
              </a:defRPr>
            </a:lvl2pPr>
            <a:lvl3pPr lvl="2" algn="ctr">
              <a:lnSpc>
                <a:spcPct val="100000"/>
              </a:lnSpc>
              <a:spcBef>
                <a:spcPts val="0"/>
              </a:spcBef>
              <a:spcAft>
                <a:spcPts val="0"/>
              </a:spcAft>
              <a:buClr>
                <a:srgbClr val="434343"/>
              </a:buClr>
              <a:buSzPts val="2400"/>
              <a:buNone/>
              <a:defRPr b="0" sz="2400">
                <a:solidFill>
                  <a:srgbClr val="434343"/>
                </a:solidFill>
              </a:defRPr>
            </a:lvl3pPr>
            <a:lvl4pPr lvl="3" algn="ctr">
              <a:lnSpc>
                <a:spcPct val="100000"/>
              </a:lnSpc>
              <a:spcBef>
                <a:spcPts val="0"/>
              </a:spcBef>
              <a:spcAft>
                <a:spcPts val="0"/>
              </a:spcAft>
              <a:buClr>
                <a:srgbClr val="434343"/>
              </a:buClr>
              <a:buSzPts val="2400"/>
              <a:buNone/>
              <a:defRPr b="0" sz="2400">
                <a:solidFill>
                  <a:srgbClr val="434343"/>
                </a:solidFill>
              </a:defRPr>
            </a:lvl4pPr>
            <a:lvl5pPr lvl="4" algn="ctr">
              <a:lnSpc>
                <a:spcPct val="100000"/>
              </a:lnSpc>
              <a:spcBef>
                <a:spcPts val="0"/>
              </a:spcBef>
              <a:spcAft>
                <a:spcPts val="0"/>
              </a:spcAft>
              <a:buClr>
                <a:srgbClr val="434343"/>
              </a:buClr>
              <a:buSzPts val="2400"/>
              <a:buNone/>
              <a:defRPr b="0" sz="2400">
                <a:solidFill>
                  <a:srgbClr val="434343"/>
                </a:solidFill>
              </a:defRPr>
            </a:lvl5pPr>
            <a:lvl6pPr lvl="5" algn="ctr">
              <a:lnSpc>
                <a:spcPct val="100000"/>
              </a:lnSpc>
              <a:spcBef>
                <a:spcPts val="0"/>
              </a:spcBef>
              <a:spcAft>
                <a:spcPts val="0"/>
              </a:spcAft>
              <a:buClr>
                <a:srgbClr val="434343"/>
              </a:buClr>
              <a:buSzPts val="2400"/>
              <a:buNone/>
              <a:defRPr b="0" sz="2400">
                <a:solidFill>
                  <a:srgbClr val="434343"/>
                </a:solidFill>
              </a:defRPr>
            </a:lvl6pPr>
            <a:lvl7pPr lvl="6" algn="ctr">
              <a:lnSpc>
                <a:spcPct val="100000"/>
              </a:lnSpc>
              <a:spcBef>
                <a:spcPts val="0"/>
              </a:spcBef>
              <a:spcAft>
                <a:spcPts val="0"/>
              </a:spcAft>
              <a:buClr>
                <a:srgbClr val="434343"/>
              </a:buClr>
              <a:buSzPts val="2400"/>
              <a:buNone/>
              <a:defRPr b="0" sz="2400">
                <a:solidFill>
                  <a:srgbClr val="434343"/>
                </a:solidFill>
              </a:defRPr>
            </a:lvl7pPr>
            <a:lvl8pPr lvl="7" algn="ctr">
              <a:lnSpc>
                <a:spcPct val="100000"/>
              </a:lnSpc>
              <a:spcBef>
                <a:spcPts val="0"/>
              </a:spcBef>
              <a:spcAft>
                <a:spcPts val="0"/>
              </a:spcAft>
              <a:buClr>
                <a:srgbClr val="434343"/>
              </a:buClr>
              <a:buSzPts val="2400"/>
              <a:buNone/>
              <a:defRPr b="0" sz="2400">
                <a:solidFill>
                  <a:srgbClr val="434343"/>
                </a:solidFill>
              </a:defRPr>
            </a:lvl8pPr>
            <a:lvl9pPr lvl="8" algn="ctr">
              <a:lnSpc>
                <a:spcPct val="100000"/>
              </a:lnSpc>
              <a:spcBef>
                <a:spcPts val="0"/>
              </a:spcBef>
              <a:spcAft>
                <a:spcPts val="0"/>
              </a:spcAft>
              <a:buClr>
                <a:srgbClr val="434343"/>
              </a:buClr>
              <a:buSzPts val="2400"/>
              <a:buNone/>
              <a:defRPr b="0" sz="2400">
                <a:solidFill>
                  <a:srgbClr val="434343"/>
                </a:solidFill>
              </a:defRPr>
            </a:lvl9pPr>
          </a:lstStyle>
          <a:p/>
        </p:txBody>
      </p:sp>
      <p:sp>
        <p:nvSpPr>
          <p:cNvPr id="32" name="Google Shape;32;p24"/>
          <p:cNvSpPr txBox="1"/>
          <p:nvPr>
            <p:ph idx="1" type="subTitle"/>
          </p:nvPr>
        </p:nvSpPr>
        <p:spPr>
          <a:xfrm>
            <a:off x="685800" y="2505901"/>
            <a:ext cx="7772400" cy="44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a:solidFill>
                  <a:srgbClr val="FFFFFF"/>
                </a:solidFill>
              </a:defRPr>
            </a:lvl4pPr>
            <a:lvl5pPr lvl="4" algn="ctr">
              <a:lnSpc>
                <a:spcPct val="100000"/>
              </a:lnSpc>
              <a:spcBef>
                <a:spcPts val="0"/>
              </a:spcBef>
              <a:spcAft>
                <a:spcPts val="0"/>
              </a:spcAft>
              <a:buClr>
                <a:srgbClr val="FFFFFF"/>
              </a:buClr>
              <a:buSzPts val="1800"/>
              <a:buNone/>
              <a:defRPr>
                <a:solidFill>
                  <a:srgbClr val="FFFFFF"/>
                </a:solidFill>
              </a:defRPr>
            </a:lvl5pPr>
            <a:lvl6pPr lvl="5" algn="ctr">
              <a:lnSpc>
                <a:spcPct val="100000"/>
              </a:lnSpc>
              <a:spcBef>
                <a:spcPts val="0"/>
              </a:spcBef>
              <a:spcAft>
                <a:spcPts val="0"/>
              </a:spcAft>
              <a:buClr>
                <a:srgbClr val="FFFFFF"/>
              </a:buClr>
              <a:buSzPts val="1800"/>
              <a:buNone/>
              <a:defRPr>
                <a:solidFill>
                  <a:srgbClr val="FFFFFF"/>
                </a:solidFill>
              </a:defRPr>
            </a:lvl6pPr>
            <a:lvl7pPr lvl="6" algn="ctr">
              <a:lnSpc>
                <a:spcPct val="100000"/>
              </a:lnSpc>
              <a:spcBef>
                <a:spcPts val="0"/>
              </a:spcBef>
              <a:spcAft>
                <a:spcPts val="0"/>
              </a:spcAft>
              <a:buClr>
                <a:srgbClr val="FFFFFF"/>
              </a:buClr>
              <a:buSzPts val="1800"/>
              <a:buNone/>
              <a:defRPr>
                <a:solidFill>
                  <a:srgbClr val="FFFFFF"/>
                </a:solidFill>
              </a:defRPr>
            </a:lvl7pPr>
            <a:lvl8pPr lvl="7" algn="ctr">
              <a:lnSpc>
                <a:spcPct val="100000"/>
              </a:lnSpc>
              <a:spcBef>
                <a:spcPts val="0"/>
              </a:spcBef>
              <a:spcAft>
                <a:spcPts val="0"/>
              </a:spcAft>
              <a:buClr>
                <a:srgbClr val="FFFFFF"/>
              </a:buClr>
              <a:buSzPts val="1800"/>
              <a:buNone/>
              <a:defRPr>
                <a:solidFill>
                  <a:srgbClr val="FFFFFF"/>
                </a:solidFill>
              </a:defRPr>
            </a:lvl8pPr>
            <a:lvl9pPr lvl="8" algn="ctr">
              <a:lnSpc>
                <a:spcPct val="100000"/>
              </a:lnSpc>
              <a:spcBef>
                <a:spcPts val="0"/>
              </a:spcBef>
              <a:spcAft>
                <a:spcPts val="0"/>
              </a:spcAft>
              <a:buClr>
                <a:srgbClr val="FFFFFF"/>
              </a:buClr>
              <a:buSzPts val="1800"/>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3" name="Shape 33"/>
        <p:cNvGrpSpPr/>
        <p:nvPr/>
      </p:nvGrpSpPr>
      <p:grpSpPr>
        <a:xfrm>
          <a:off x="0" y="0"/>
          <a:ext cx="0" cy="0"/>
          <a:chOff x="0" y="0"/>
          <a:chExt cx="0" cy="0"/>
        </a:xfrm>
      </p:grpSpPr>
      <p:sp>
        <p:nvSpPr>
          <p:cNvPr id="34" name="Google Shape;34;p25"/>
          <p:cNvSpPr/>
          <p:nvPr/>
        </p:nvSpPr>
        <p:spPr>
          <a:xfrm>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sm" w="sm" type="none"/>
            <a:tailEnd len="sm" w="sm" type="none"/>
          </a:ln>
        </p:spPr>
      </p:sp>
      <p:sp>
        <p:nvSpPr>
          <p:cNvPr id="35" name="Google Shape;35;p25"/>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36" name="Google Shape;36;p25"/>
          <p:cNvSpPr txBox="1"/>
          <p:nvPr>
            <p:ph idx="1" type="body"/>
          </p:nvPr>
        </p:nvSpPr>
        <p:spPr>
          <a:xfrm>
            <a:off x="753900" y="971550"/>
            <a:ext cx="2440500" cy="32415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7" name="Google Shape;37;p25"/>
          <p:cNvSpPr txBox="1"/>
          <p:nvPr>
            <p:ph idx="2" type="body"/>
          </p:nvPr>
        </p:nvSpPr>
        <p:spPr>
          <a:xfrm>
            <a:off x="3319596" y="971550"/>
            <a:ext cx="2440500" cy="32415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8" name="Google Shape;38;p25"/>
          <p:cNvSpPr txBox="1"/>
          <p:nvPr>
            <p:ph idx="3" type="body"/>
          </p:nvPr>
        </p:nvSpPr>
        <p:spPr>
          <a:xfrm>
            <a:off x="5885292" y="971550"/>
            <a:ext cx="2440500" cy="32415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26"/>
          <p:cNvSpPr/>
          <p:nvPr/>
        </p:nvSpPr>
        <p:spPr>
          <a:xfrm flipH="1" rot="10800000">
            <a:off x="259950" y="274275"/>
            <a:ext cx="8624125" cy="4594950"/>
          </a:xfrm>
          <a:custGeom>
            <a:rect b="b" l="l" r="r" t="t"/>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lim="8000"/>
            <a:headEnd len="sm" w="sm" type="none"/>
            <a:tailEnd len="sm" w="sm" type="none"/>
          </a:ln>
        </p:spPr>
      </p:sp>
      <p:sp>
        <p:nvSpPr>
          <p:cNvPr id="41" name="Google Shape;41;p26"/>
          <p:cNvSpPr txBox="1"/>
          <p:nvPr>
            <p:ph idx="1" type="body"/>
          </p:nvPr>
        </p:nvSpPr>
        <p:spPr>
          <a:xfrm>
            <a:off x="3104100" y="4513082"/>
            <a:ext cx="2935800" cy="519600"/>
          </a:xfrm>
          <a:prstGeom prst="rect">
            <a:avLst/>
          </a:prstGeom>
          <a:noFill/>
          <a:ln>
            <a:noFill/>
          </a:ln>
        </p:spPr>
        <p:txBody>
          <a:bodyPr anchorCtr="0" anchor="b" bIns="91425" lIns="91425" spcFirstLastPara="1" rIns="91425" wrap="square" tIns="91425">
            <a:noAutofit/>
          </a:bodyPr>
          <a:lstStyle>
            <a:lvl1pPr indent="-228600" lvl="0" marL="457200" algn="ctr">
              <a:lnSpc>
                <a:spcPct val="100000"/>
              </a:lnSpc>
              <a:spcBef>
                <a:spcPts val="360"/>
              </a:spcBef>
              <a:spcAft>
                <a:spcPts val="0"/>
              </a:spcAft>
              <a:buClr>
                <a:srgbClr val="999999"/>
              </a:buClr>
              <a:buSzPts val="1200"/>
              <a:buNone/>
              <a:defRPr i="1" sz="1200">
                <a:solidFill>
                  <a:srgbClr val="999999"/>
                </a:solidFill>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1pPr>
            <a:lvl2pPr lvl="1"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2pPr>
            <a:lvl3pPr lvl="2"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3pPr>
            <a:lvl4pPr lvl="3"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4pPr>
            <a:lvl5pPr lvl="4"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5pPr>
            <a:lvl6pPr lvl="5"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6pPr>
            <a:lvl7pPr lvl="6"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7pPr>
            <a:lvl8pPr lvl="7"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8pPr>
            <a:lvl9pPr lvl="8" marR="0" rtl="0" algn="ctr">
              <a:lnSpc>
                <a:spcPct val="100000"/>
              </a:lnSpc>
              <a:spcBef>
                <a:spcPts val="0"/>
              </a:spcBef>
              <a:spcAft>
                <a:spcPts val="0"/>
              </a:spcAft>
              <a:buClr>
                <a:srgbClr val="999999"/>
              </a:buClr>
              <a:buSzPts val="1200"/>
              <a:buFont typeface="Montserrat"/>
              <a:buNone/>
              <a:defRPr b="1" i="0" sz="1200" u="none" cap="none" strike="noStrike">
                <a:solidFill>
                  <a:srgbClr val="999999"/>
                </a:solidFill>
                <a:latin typeface="Montserrat"/>
                <a:ea typeface="Montserrat"/>
                <a:cs typeface="Montserrat"/>
                <a:sym typeface="Montserrat"/>
              </a:defRPr>
            </a:lvl9pPr>
          </a:lstStyle>
          <a:p/>
        </p:txBody>
      </p:sp>
      <p:sp>
        <p:nvSpPr>
          <p:cNvPr id="7" name="Google Shape;7;p17"/>
          <p:cNvSpPr txBox="1"/>
          <p:nvPr>
            <p:ph idx="1" type="body"/>
          </p:nvPr>
        </p:nvSpPr>
        <p:spPr>
          <a:xfrm>
            <a:off x="916650" y="950850"/>
            <a:ext cx="7310700" cy="3241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CCCCCC"/>
              </a:buClr>
              <a:buSzPts val="2400"/>
              <a:buFont typeface="Oi"/>
              <a:buChar char="⊡"/>
              <a:defRPr b="0" i="0" sz="3000" u="none" cap="none" strike="noStrike">
                <a:solidFill>
                  <a:srgbClr val="434343"/>
                </a:solidFill>
                <a:latin typeface="Oi"/>
                <a:ea typeface="Oi"/>
                <a:cs typeface="Oi"/>
                <a:sym typeface="Oi"/>
              </a:defRPr>
            </a:lvl1pPr>
            <a:lvl2pPr indent="-342900" lvl="1" marL="914400" marR="0" rtl="0" algn="l">
              <a:lnSpc>
                <a:spcPct val="100000"/>
              </a:lnSpc>
              <a:spcBef>
                <a:spcPts val="0"/>
              </a:spcBef>
              <a:spcAft>
                <a:spcPts val="0"/>
              </a:spcAft>
              <a:buClr>
                <a:srgbClr val="CCCCCC"/>
              </a:buClr>
              <a:buSzPts val="1800"/>
              <a:buFont typeface="Oi"/>
              <a:buChar char="□"/>
              <a:defRPr b="0" i="0" sz="2400" u="none" cap="none" strike="noStrike">
                <a:solidFill>
                  <a:srgbClr val="434343"/>
                </a:solidFill>
                <a:latin typeface="Oi"/>
                <a:ea typeface="Oi"/>
                <a:cs typeface="Oi"/>
                <a:sym typeface="Oi"/>
              </a:defRPr>
            </a:lvl2pPr>
            <a:lvl3pPr indent="-381000" lvl="2" marL="1371600" marR="0" rtl="0" algn="l">
              <a:lnSpc>
                <a:spcPct val="100000"/>
              </a:lnSpc>
              <a:spcBef>
                <a:spcPts val="0"/>
              </a:spcBef>
              <a:spcAft>
                <a:spcPts val="0"/>
              </a:spcAft>
              <a:buClr>
                <a:srgbClr val="CCCCCC"/>
              </a:buClr>
              <a:buSzPts val="2400"/>
              <a:buFont typeface="Oi"/>
              <a:buChar char="■"/>
              <a:defRPr b="0" i="0" sz="2400" u="none" cap="none" strike="noStrike">
                <a:solidFill>
                  <a:srgbClr val="434343"/>
                </a:solidFill>
                <a:latin typeface="Oi"/>
                <a:ea typeface="Oi"/>
                <a:cs typeface="Oi"/>
                <a:sym typeface="Oi"/>
              </a:defRPr>
            </a:lvl3pPr>
            <a:lvl4pPr indent="-342900" lvl="3" marL="1828800" marR="0" rtl="0" algn="l">
              <a:lnSpc>
                <a:spcPct val="100000"/>
              </a:lnSpc>
              <a:spcBef>
                <a:spcPts val="0"/>
              </a:spcBef>
              <a:spcAft>
                <a:spcPts val="0"/>
              </a:spcAft>
              <a:buClr>
                <a:srgbClr val="CCCCCC"/>
              </a:buClr>
              <a:buSzPts val="1800"/>
              <a:buFont typeface="Oi"/>
              <a:buChar char="●"/>
              <a:defRPr b="0" i="0" sz="1800" u="none" cap="none" strike="noStrike">
                <a:solidFill>
                  <a:srgbClr val="434343"/>
                </a:solidFill>
                <a:latin typeface="Oi"/>
                <a:ea typeface="Oi"/>
                <a:cs typeface="Oi"/>
                <a:sym typeface="Oi"/>
              </a:defRPr>
            </a:lvl4pPr>
            <a:lvl5pPr indent="-342900" lvl="4" marL="2286000" marR="0" rtl="0" algn="l">
              <a:lnSpc>
                <a:spcPct val="100000"/>
              </a:lnSpc>
              <a:spcBef>
                <a:spcPts val="0"/>
              </a:spcBef>
              <a:spcAft>
                <a:spcPts val="0"/>
              </a:spcAft>
              <a:buClr>
                <a:srgbClr val="CCCCCC"/>
              </a:buClr>
              <a:buSzPts val="1800"/>
              <a:buFont typeface="Oi"/>
              <a:buChar char="○"/>
              <a:defRPr b="0" i="0" sz="1800" u="none" cap="none" strike="noStrike">
                <a:solidFill>
                  <a:srgbClr val="434343"/>
                </a:solidFill>
                <a:latin typeface="Oi"/>
                <a:ea typeface="Oi"/>
                <a:cs typeface="Oi"/>
                <a:sym typeface="Oi"/>
              </a:defRPr>
            </a:lvl5pPr>
            <a:lvl6pPr indent="-342900" lvl="5" marL="2743200" marR="0" rtl="0" algn="l">
              <a:lnSpc>
                <a:spcPct val="100000"/>
              </a:lnSpc>
              <a:spcBef>
                <a:spcPts val="0"/>
              </a:spcBef>
              <a:spcAft>
                <a:spcPts val="0"/>
              </a:spcAft>
              <a:buClr>
                <a:srgbClr val="434343"/>
              </a:buClr>
              <a:buSzPts val="1800"/>
              <a:buFont typeface="Oi"/>
              <a:buChar char="■"/>
              <a:defRPr b="0" i="0" sz="1800" u="none" cap="none" strike="noStrike">
                <a:solidFill>
                  <a:srgbClr val="434343"/>
                </a:solidFill>
                <a:latin typeface="Oi"/>
                <a:ea typeface="Oi"/>
                <a:cs typeface="Oi"/>
                <a:sym typeface="Oi"/>
              </a:defRPr>
            </a:lvl6pPr>
            <a:lvl7pPr indent="-342900" lvl="6" marL="3200400" marR="0" rtl="0" algn="l">
              <a:lnSpc>
                <a:spcPct val="100000"/>
              </a:lnSpc>
              <a:spcBef>
                <a:spcPts val="0"/>
              </a:spcBef>
              <a:spcAft>
                <a:spcPts val="0"/>
              </a:spcAft>
              <a:buClr>
                <a:srgbClr val="434343"/>
              </a:buClr>
              <a:buSzPts val="1800"/>
              <a:buFont typeface="Oi"/>
              <a:buChar char="●"/>
              <a:defRPr b="0" i="0" sz="1800" u="none" cap="none" strike="noStrike">
                <a:solidFill>
                  <a:srgbClr val="434343"/>
                </a:solidFill>
                <a:latin typeface="Oi"/>
                <a:ea typeface="Oi"/>
                <a:cs typeface="Oi"/>
                <a:sym typeface="Oi"/>
              </a:defRPr>
            </a:lvl7pPr>
            <a:lvl8pPr indent="-342900" lvl="7" marL="3657600" marR="0" rtl="0" algn="l">
              <a:lnSpc>
                <a:spcPct val="100000"/>
              </a:lnSpc>
              <a:spcBef>
                <a:spcPts val="0"/>
              </a:spcBef>
              <a:spcAft>
                <a:spcPts val="0"/>
              </a:spcAft>
              <a:buClr>
                <a:srgbClr val="434343"/>
              </a:buClr>
              <a:buSzPts val="1800"/>
              <a:buFont typeface="Oi"/>
              <a:buChar char="○"/>
              <a:defRPr b="0" i="0" sz="1800" u="none" cap="none" strike="noStrike">
                <a:solidFill>
                  <a:srgbClr val="434343"/>
                </a:solidFill>
                <a:latin typeface="Oi"/>
                <a:ea typeface="Oi"/>
                <a:cs typeface="Oi"/>
                <a:sym typeface="Oi"/>
              </a:defRPr>
            </a:lvl8pPr>
            <a:lvl9pPr indent="-342900" lvl="8" marL="4114800" marR="0" rtl="0" algn="l">
              <a:lnSpc>
                <a:spcPct val="100000"/>
              </a:lnSpc>
              <a:spcBef>
                <a:spcPts val="0"/>
              </a:spcBef>
              <a:spcAft>
                <a:spcPts val="0"/>
              </a:spcAft>
              <a:buClr>
                <a:srgbClr val="434343"/>
              </a:buClr>
              <a:buSzPts val="1800"/>
              <a:buFont typeface="Oi"/>
              <a:buChar char="■"/>
              <a:defRPr b="0" i="0" sz="1800" u="none" cap="none" strike="noStrike">
                <a:solidFill>
                  <a:srgbClr val="434343"/>
                </a:solidFill>
                <a:latin typeface="Oi"/>
                <a:ea typeface="Oi"/>
                <a:cs typeface="Oi"/>
                <a:sym typeface="O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nfo@atspnetwork.or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7" name="Shape 47"/>
        <p:cNvGrpSpPr/>
        <p:nvPr/>
      </p:nvGrpSpPr>
      <p:grpSpPr>
        <a:xfrm>
          <a:off x="0" y="0"/>
          <a:ext cx="0" cy="0"/>
          <a:chOff x="0" y="0"/>
          <a:chExt cx="0" cy="0"/>
        </a:xfrm>
      </p:grpSpPr>
      <p:sp>
        <p:nvSpPr>
          <p:cNvPr id="48" name="Google Shape;48;p1"/>
          <p:cNvSpPr txBox="1"/>
          <p:nvPr>
            <p:ph type="ctrTitle"/>
          </p:nvPr>
        </p:nvSpPr>
        <p:spPr>
          <a:xfrm>
            <a:off x="2296350" y="1991850"/>
            <a:ext cx="45513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0" lang="en-US" sz="1800">
                <a:solidFill>
                  <a:schemeClr val="dk1"/>
                </a:solidFill>
                <a:latin typeface="Trebuchet MS"/>
                <a:ea typeface="Trebuchet MS"/>
                <a:cs typeface="Trebuchet MS"/>
                <a:sym typeface="Trebuchet MS"/>
              </a:rPr>
              <a:t>         </a:t>
            </a:r>
            <a:r>
              <a:rPr b="0" lang="en-US" sz="1800">
                <a:solidFill>
                  <a:srgbClr val="3F3F3F"/>
                </a:solidFill>
                <a:latin typeface="Trebuchet MS"/>
                <a:ea typeface="Trebuchet MS"/>
                <a:cs typeface="Trebuchet MS"/>
                <a:sym typeface="Trebuchet MS"/>
              </a:rPr>
              <a:t> ATSP Annual Report 2016</a:t>
            </a:r>
            <a:endParaRPr b="0" sz="1800">
              <a:solidFill>
                <a:srgbClr val="3F3F3F"/>
              </a:solidFill>
              <a:latin typeface="Trebuchet MS"/>
              <a:ea typeface="Trebuchet MS"/>
              <a:cs typeface="Trebuchet MS"/>
              <a:sym typeface="Trebuchet MS"/>
            </a:endParaRPr>
          </a:p>
        </p:txBody>
      </p:sp>
      <p:sp>
        <p:nvSpPr>
          <p:cNvPr id="49" name="Google Shape;49;p1"/>
          <p:cNvSpPr txBox="1"/>
          <p:nvPr/>
        </p:nvSpPr>
        <p:spPr>
          <a:xfrm>
            <a:off x="-110025" y="4677900"/>
            <a:ext cx="9434100" cy="39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rgbClr val="3F3F3F"/>
                </a:solidFill>
                <a:latin typeface="Trebuchet MS"/>
                <a:ea typeface="Trebuchet MS"/>
                <a:cs typeface="Trebuchet MS"/>
                <a:sym typeface="Trebuchet MS"/>
              </a:rPr>
              <a:t> </a:t>
            </a:r>
            <a:r>
              <a:rPr b="1" i="0" lang="en-US" sz="1200" u="none" cap="none" strike="noStrike">
                <a:solidFill>
                  <a:srgbClr val="3F3F3F"/>
                </a:solidFill>
                <a:latin typeface="Trebuchet MS"/>
                <a:ea typeface="Trebuchet MS"/>
                <a:cs typeface="Trebuchet MS"/>
                <a:sym typeface="Trebuchet MS"/>
              </a:rPr>
              <a:t>184 Midhurst Road Gahanna, OH 43230   |   </a:t>
            </a:r>
            <a:r>
              <a:rPr b="1" i="0" lang="en-US" sz="1200" u="sng" cap="none" strike="noStrike">
                <a:solidFill>
                  <a:schemeClr val="accent2"/>
                </a:solidFill>
                <a:latin typeface="Trebuchet MS"/>
                <a:ea typeface="Trebuchet MS"/>
                <a:cs typeface="Trebuchet MS"/>
                <a:sym typeface="Trebuchet MS"/>
                <a:hlinkClick r:id="rId3">
                  <a:extLst>
                    <a:ext uri="{A12FA001-AC4F-418D-AE19-62706E023703}">
                      <ahyp:hlinkClr val="tx"/>
                    </a:ext>
                  </a:extLst>
                </a:hlinkClick>
              </a:rPr>
              <a:t>info@atspnetwork.org</a:t>
            </a:r>
            <a:r>
              <a:rPr b="1" i="0" lang="en-US" sz="1200" u="none" cap="none" strike="noStrike">
                <a:solidFill>
                  <a:schemeClr val="accent2"/>
                </a:solidFill>
                <a:latin typeface="Trebuchet MS"/>
                <a:ea typeface="Trebuchet MS"/>
                <a:cs typeface="Trebuchet MS"/>
                <a:sym typeface="Trebuchet MS"/>
              </a:rPr>
              <a:t> </a:t>
            </a:r>
            <a:r>
              <a:rPr b="1" i="0" lang="en-US" sz="1200" u="none" cap="none" strike="noStrike">
                <a:solidFill>
                  <a:srgbClr val="3F3F3F"/>
                </a:solidFill>
                <a:latin typeface="Trebuchet MS"/>
                <a:ea typeface="Trebuchet MS"/>
                <a:cs typeface="Trebuchet MS"/>
                <a:sym typeface="Trebuchet MS"/>
              </a:rPr>
              <a:t>  |  https://atspnetwork.org</a:t>
            </a:r>
            <a:endParaRPr b="1" i="0" sz="1200" u="none" cap="none" strike="noStrike">
              <a:solidFill>
                <a:srgbClr val="434343"/>
              </a:solidFill>
              <a:latin typeface="Oi"/>
              <a:ea typeface="Oi"/>
              <a:cs typeface="Oi"/>
              <a:sym typeface="Oi"/>
            </a:endParaRPr>
          </a:p>
        </p:txBody>
      </p:sp>
      <p:pic>
        <p:nvPicPr>
          <p:cNvPr descr="Screen Shot 2017-02-17 at 10.02.01 AM.png" id="50" name="Google Shape;50;p1"/>
          <p:cNvPicPr preferRelativeResize="0"/>
          <p:nvPr/>
        </p:nvPicPr>
        <p:blipFill rotWithShape="1">
          <a:blip r:embed="rId4">
            <a:alphaModFix/>
          </a:blip>
          <a:srcRect b="0" l="0" r="0" t="0"/>
          <a:stretch/>
        </p:blipFill>
        <p:spPr>
          <a:xfrm>
            <a:off x="2154900" y="1227212"/>
            <a:ext cx="5050950" cy="1458975"/>
          </a:xfrm>
          <a:prstGeom prst="rect">
            <a:avLst/>
          </a:prstGeom>
          <a:noFill/>
          <a:ln>
            <a:noFill/>
          </a:ln>
        </p:spPr>
      </p:pic>
      <p:sp>
        <p:nvSpPr>
          <p:cNvPr id="51" name="Google Shape;51;p1"/>
          <p:cNvSpPr txBox="1"/>
          <p:nvPr/>
        </p:nvSpPr>
        <p:spPr>
          <a:xfrm>
            <a:off x="1712175" y="3219600"/>
            <a:ext cx="5771400" cy="92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34343"/>
                </a:solidFill>
                <a:latin typeface="Trebuchet MS"/>
                <a:ea typeface="Trebuchet MS"/>
                <a:cs typeface="Trebuchet MS"/>
                <a:sym typeface="Trebuchet MS"/>
              </a:rPr>
              <a:t>2019 Annual Report</a:t>
            </a:r>
            <a:endParaRPr b="1" i="0" sz="2400" u="none" cap="none" strike="noStrike">
              <a:solidFill>
                <a:srgbClr val="434343"/>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2000"/>
              <a:t>2019</a:t>
            </a:r>
            <a:endParaRPr sz="2000"/>
          </a:p>
          <a:p>
            <a:pPr indent="0" lvl="0" marL="0" rtl="0" algn="l">
              <a:lnSpc>
                <a:spcPct val="100000"/>
              </a:lnSpc>
              <a:spcBef>
                <a:spcPts val="0"/>
              </a:spcBef>
              <a:spcAft>
                <a:spcPts val="0"/>
              </a:spcAft>
              <a:buSzPts val="1200"/>
              <a:buNone/>
            </a:pPr>
            <a:r>
              <a:t/>
            </a:r>
            <a:endParaRPr b="0" sz="1400">
              <a:solidFill>
                <a:srgbClr val="000000"/>
              </a:solidFill>
              <a:latin typeface="Arial"/>
              <a:ea typeface="Arial"/>
              <a:cs typeface="Arial"/>
              <a:sym typeface="Arial"/>
            </a:endParaRPr>
          </a:p>
          <a:p>
            <a:pPr indent="0" lvl="0" marL="0" rtl="0" algn="ctr">
              <a:lnSpc>
                <a:spcPct val="100000"/>
              </a:lnSpc>
              <a:spcBef>
                <a:spcPts val="0"/>
              </a:spcBef>
              <a:spcAft>
                <a:spcPts val="0"/>
              </a:spcAft>
              <a:buSzPts val="1200"/>
              <a:buNone/>
            </a:pPr>
            <a:r>
              <a:t/>
            </a:r>
            <a:endParaRPr/>
          </a:p>
        </p:txBody>
      </p:sp>
      <p:sp>
        <p:nvSpPr>
          <p:cNvPr id="145" name="Google Shape;145;p10"/>
          <p:cNvSpPr txBox="1"/>
          <p:nvPr>
            <p:ph idx="1" type="body"/>
          </p:nvPr>
        </p:nvSpPr>
        <p:spPr>
          <a:xfrm>
            <a:off x="916650" y="1350286"/>
            <a:ext cx="7310700" cy="39300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SzPts val="2400"/>
              <a:buChar char="⊡"/>
            </a:pPr>
            <a:r>
              <a:rPr lang="en-US" sz="1200">
                <a:latin typeface="Calibri"/>
                <a:ea typeface="Calibri"/>
                <a:cs typeface="Calibri"/>
                <a:sym typeface="Calibri"/>
              </a:rPr>
              <a:t>ATSP unifies its membership under a mission of ensuring high-quality equal access to communication. In 2019, ATSP saw a setback in membership enrollment with individual memberships dropping by 23.5% and 6.25% drop in organizational membership. There was a strengthening of the Board with the addition of five members, including a designated Membership Coordinator. With additional Board members, ATSP was able to create committees to focus on particular goals of the organization.</a:t>
            </a:r>
            <a:endParaRPr/>
          </a:p>
          <a:p>
            <a:pPr indent="-228600" lvl="0" marL="457200" rtl="0" algn="l">
              <a:lnSpc>
                <a:spcPct val="100000"/>
              </a:lnSpc>
              <a:spcBef>
                <a:spcPts val="600"/>
              </a:spcBef>
              <a:spcAft>
                <a:spcPts val="0"/>
              </a:spcAft>
              <a:buSzPts val="2400"/>
              <a:buNone/>
            </a:pPr>
            <a:r>
              <a:t/>
            </a:r>
            <a:endParaRPr sz="1200">
              <a:latin typeface="Calibri"/>
              <a:ea typeface="Calibri"/>
              <a:cs typeface="Calibri"/>
              <a:sym typeface="Calibri"/>
            </a:endParaRPr>
          </a:p>
          <a:p>
            <a:pPr indent="0" lvl="0" marL="91440" rtl="0" algn="l">
              <a:lnSpc>
                <a:spcPct val="100000"/>
              </a:lnSpc>
              <a:spcBef>
                <a:spcPts val="1000"/>
              </a:spcBef>
              <a:spcAft>
                <a:spcPts val="0"/>
              </a:spcAft>
              <a:buClr>
                <a:schemeClr val="dk1"/>
              </a:buClr>
              <a:buSzPts val="1100"/>
              <a:buFont typeface="Arial"/>
              <a:buNone/>
            </a:pPr>
            <a:r>
              <a:t/>
            </a:r>
            <a:endParaRPr b="1" sz="1200">
              <a:solidFill>
                <a:schemeClr val="accent1"/>
              </a:solidFill>
              <a:latin typeface="Calibri"/>
              <a:ea typeface="Calibri"/>
              <a:cs typeface="Calibri"/>
              <a:sym typeface="Calibri"/>
            </a:endParaRPr>
          </a:p>
          <a:p>
            <a:pPr indent="0" lvl="0" marL="91440" rtl="0" algn="l">
              <a:lnSpc>
                <a:spcPct val="100000"/>
              </a:lnSpc>
              <a:spcBef>
                <a:spcPts val="1000"/>
              </a:spcBef>
              <a:spcAft>
                <a:spcPts val="0"/>
              </a:spcAft>
              <a:buClr>
                <a:schemeClr val="dk1"/>
              </a:buClr>
              <a:buSzPts val="1100"/>
              <a:buFont typeface="Arial"/>
              <a:buNone/>
            </a:pPr>
            <a:r>
              <a:rPr b="1" lang="en-US" sz="1200">
                <a:solidFill>
                  <a:schemeClr val="accent1"/>
                </a:solidFill>
                <a:latin typeface="Calibri"/>
                <a:ea typeface="Calibri"/>
                <a:cs typeface="Calibri"/>
                <a:sym typeface="Calibri"/>
              </a:rPr>
              <a:t>Since November 2016, ATSP has held 501(c)(3) non-profit status as a public charity, allowing donors to deduct contributions. </a:t>
            </a:r>
            <a:r>
              <a:rPr b="1" lang="en-US" sz="1200">
                <a:solidFill>
                  <a:srgbClr val="3F3F3F"/>
                </a:solidFill>
                <a:latin typeface="Calibri"/>
                <a:ea typeface="Calibri"/>
                <a:cs typeface="Calibri"/>
                <a:sym typeface="Calibri"/>
              </a:rPr>
              <a:t> </a:t>
            </a:r>
            <a:endParaRPr sz="1200">
              <a:latin typeface="Calibri"/>
              <a:ea typeface="Calibri"/>
              <a:cs typeface="Calibri"/>
              <a:sym typeface="Calibri"/>
            </a:endParaRPr>
          </a:p>
        </p:txBody>
      </p:sp>
      <p:sp>
        <p:nvSpPr>
          <p:cNvPr id="146" name="Google Shape;146;p10"/>
          <p:cNvSpPr txBox="1"/>
          <p:nvPr/>
        </p:nvSpPr>
        <p:spPr>
          <a:xfrm>
            <a:off x="2501550" y="458466"/>
            <a:ext cx="4140900" cy="66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56B9DA"/>
                </a:solidFill>
                <a:latin typeface="Trebuchet MS"/>
                <a:ea typeface="Trebuchet MS"/>
                <a:cs typeface="Trebuchet MS"/>
                <a:sym typeface="Trebuchet MS"/>
              </a:rPr>
              <a:t>Membership</a:t>
            </a:r>
            <a:endParaRPr b="0" i="0" sz="2400" u="none" cap="none" strike="noStrike">
              <a:solidFill>
                <a:srgbClr val="56B9D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3241650" y="106473"/>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600"/>
              <a:t>Finance Update</a:t>
            </a:r>
            <a:endParaRPr sz="1600"/>
          </a:p>
        </p:txBody>
      </p:sp>
      <p:sp>
        <p:nvSpPr>
          <p:cNvPr id="152" name="Google Shape;152;p11"/>
          <p:cNvSpPr txBox="1"/>
          <p:nvPr>
            <p:ph idx="1" type="body"/>
          </p:nvPr>
        </p:nvSpPr>
        <p:spPr>
          <a:xfrm>
            <a:off x="551150" y="335666"/>
            <a:ext cx="7310700" cy="396063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t/>
            </a:r>
            <a:endParaRPr sz="2000">
              <a:solidFill>
                <a:srgbClr val="2E83C3"/>
              </a:solidFill>
              <a:latin typeface="Trebuchet MS"/>
              <a:ea typeface="Trebuchet MS"/>
              <a:cs typeface="Trebuchet MS"/>
              <a:sym typeface="Trebuchet MS"/>
            </a:endParaRPr>
          </a:p>
          <a:p>
            <a:pPr indent="-381000" lvl="0" marL="457200" rtl="0" algn="l">
              <a:lnSpc>
                <a:spcPct val="100000"/>
              </a:lnSpc>
              <a:spcBef>
                <a:spcPts val="600"/>
              </a:spcBef>
              <a:spcAft>
                <a:spcPts val="0"/>
              </a:spcAft>
              <a:buSzPts val="2400"/>
              <a:buChar char="⊡"/>
            </a:pPr>
            <a:r>
              <a:rPr lang="en-US" sz="1200">
                <a:latin typeface="Calibri"/>
                <a:ea typeface="Calibri"/>
                <a:cs typeface="Calibri"/>
                <a:sym typeface="Calibri"/>
              </a:rPr>
              <a:t>Financially, 2019 was a slow year, both for expenditures and for income. At the beginning of 2019, we started out the year with a balance of $11,193.00</a:t>
            </a:r>
            <a:endParaRPr/>
          </a:p>
          <a:p>
            <a:pPr indent="0" lvl="0" marL="76200" rtl="0" algn="l">
              <a:lnSpc>
                <a:spcPct val="100000"/>
              </a:lnSpc>
              <a:spcBef>
                <a:spcPts val="600"/>
              </a:spcBef>
              <a:spcAft>
                <a:spcPts val="0"/>
              </a:spcAft>
              <a:buSzPts val="2400"/>
              <a:buNone/>
            </a:pPr>
            <a:r>
              <a:t/>
            </a:r>
            <a:endParaRPr sz="1200">
              <a:latin typeface="Calibri"/>
              <a:ea typeface="Calibri"/>
              <a:cs typeface="Calibri"/>
              <a:sym typeface="Calibri"/>
            </a:endParaRPr>
          </a:p>
          <a:p>
            <a:pPr indent="-381000" lvl="0" marL="457200" rtl="0" algn="l">
              <a:lnSpc>
                <a:spcPct val="100000"/>
              </a:lnSpc>
              <a:spcBef>
                <a:spcPts val="600"/>
              </a:spcBef>
              <a:spcAft>
                <a:spcPts val="0"/>
              </a:spcAft>
              <a:buSzPts val="2400"/>
              <a:buChar char="⊡"/>
            </a:pPr>
            <a:r>
              <a:rPr lang="en-US" sz="1200">
                <a:latin typeface="Calibri"/>
                <a:ea typeface="Calibri"/>
                <a:cs typeface="Calibri"/>
                <a:sym typeface="Calibri"/>
              </a:rPr>
              <a:t>Expenses incurred throughout the year were centered mainly on overhead marketing costs- continuing our website and newsletter domains, maintaining our non-profit status, maintaining insurance for members, and so forth</a:t>
            </a:r>
            <a:endParaRPr/>
          </a:p>
          <a:p>
            <a:pPr indent="0" lvl="0" marL="76200" rtl="0" algn="l">
              <a:lnSpc>
                <a:spcPct val="100000"/>
              </a:lnSpc>
              <a:spcBef>
                <a:spcPts val="600"/>
              </a:spcBef>
              <a:spcAft>
                <a:spcPts val="0"/>
              </a:spcAft>
              <a:buSzPts val="2400"/>
              <a:buNone/>
            </a:pPr>
            <a:r>
              <a:t/>
            </a:r>
            <a:endParaRPr sz="1200">
              <a:latin typeface="Calibri"/>
              <a:ea typeface="Calibri"/>
              <a:cs typeface="Calibri"/>
              <a:sym typeface="Calibri"/>
            </a:endParaRPr>
          </a:p>
          <a:p>
            <a:pPr indent="-381000" lvl="0" marL="457200" rtl="0" algn="l">
              <a:lnSpc>
                <a:spcPct val="100000"/>
              </a:lnSpc>
              <a:spcBef>
                <a:spcPts val="600"/>
              </a:spcBef>
              <a:spcAft>
                <a:spcPts val="0"/>
              </a:spcAft>
              <a:buSzPts val="2400"/>
              <a:buChar char="⊡"/>
            </a:pPr>
            <a:r>
              <a:rPr lang="en-US" sz="1200">
                <a:latin typeface="Calibri"/>
                <a:ea typeface="Calibri"/>
                <a:cs typeface="Calibri"/>
                <a:sym typeface="Calibri"/>
              </a:rPr>
              <a:t>Revenue incurred was 20% from donations through Amazon Smile and cash/check, while the remaining revenue was from membership fees.</a:t>
            </a:r>
            <a:endParaRPr/>
          </a:p>
          <a:p>
            <a:pPr indent="0" lvl="0" marL="76200" rtl="0" algn="l">
              <a:lnSpc>
                <a:spcPct val="100000"/>
              </a:lnSpc>
              <a:spcBef>
                <a:spcPts val="600"/>
              </a:spcBef>
              <a:spcAft>
                <a:spcPts val="0"/>
              </a:spcAft>
              <a:buSzPts val="2400"/>
              <a:buNone/>
            </a:pPr>
            <a:r>
              <a:t/>
            </a:r>
            <a:endParaRPr sz="1200">
              <a:latin typeface="Calibri"/>
              <a:ea typeface="Calibri"/>
              <a:cs typeface="Calibri"/>
              <a:sym typeface="Calibri"/>
            </a:endParaRPr>
          </a:p>
          <a:p>
            <a:pPr indent="-381000" lvl="0" marL="457200" rtl="0" algn="l">
              <a:lnSpc>
                <a:spcPct val="100000"/>
              </a:lnSpc>
              <a:spcBef>
                <a:spcPts val="600"/>
              </a:spcBef>
              <a:spcAft>
                <a:spcPts val="0"/>
              </a:spcAft>
              <a:buSzPts val="2400"/>
              <a:buChar char="⊡"/>
            </a:pPr>
            <a:r>
              <a:rPr lang="en-US" sz="1200">
                <a:latin typeface="Calibri"/>
                <a:ea typeface="Calibri"/>
                <a:cs typeface="Calibri"/>
                <a:sym typeface="Calibri"/>
              </a:rPr>
              <a:t>Because 2019 was a slow expenditure year, revenue will go to planned expenditures in 2020.</a:t>
            </a:r>
            <a:br>
              <a:rPr lang="en-US" sz="3200"/>
            </a:br>
            <a:endParaRPr sz="3000">
              <a:solidFill>
                <a:schemeClr val="dk1"/>
              </a:solidFill>
              <a:highlight>
                <a:srgbClr val="FFFFFF"/>
              </a:highlight>
            </a:endParaRPr>
          </a:p>
        </p:txBody>
      </p:sp>
      <p:grpSp>
        <p:nvGrpSpPr>
          <p:cNvPr id="153" name="Google Shape;153;p11"/>
          <p:cNvGrpSpPr/>
          <p:nvPr/>
        </p:nvGrpSpPr>
        <p:grpSpPr>
          <a:xfrm>
            <a:off x="7564576" y="3637159"/>
            <a:ext cx="365499" cy="365499"/>
            <a:chOff x="1922075" y="1629000"/>
            <a:chExt cx="437200" cy="437200"/>
          </a:xfrm>
        </p:grpSpPr>
        <p:sp>
          <p:nvSpPr>
            <p:cNvPr id="154" name="Google Shape;154;p11"/>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5" name="Google Shape;155;p11"/>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400"/>
              <a:t>Finance Update</a:t>
            </a:r>
            <a:endParaRPr sz="1400"/>
          </a:p>
        </p:txBody>
      </p:sp>
      <p:sp>
        <p:nvSpPr>
          <p:cNvPr id="161" name="Google Shape;161;p12"/>
          <p:cNvSpPr txBox="1"/>
          <p:nvPr>
            <p:ph idx="1" type="body"/>
          </p:nvPr>
        </p:nvSpPr>
        <p:spPr>
          <a:xfrm>
            <a:off x="916650" y="950850"/>
            <a:ext cx="7310700" cy="32418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b="0" i="0" lang="en-US" sz="1200" u="none" strike="noStrike">
                <a:solidFill>
                  <a:srgbClr val="595959"/>
                </a:solidFill>
                <a:latin typeface="Calibri"/>
                <a:ea typeface="Calibri"/>
                <a:cs typeface="Calibri"/>
                <a:sym typeface="Calibri"/>
              </a:rPr>
              <a:t>For 2020 our financial goals include saving for the heavy cost of creating and maintaining a certification program.</a:t>
            </a:r>
            <a:endParaRPr/>
          </a:p>
          <a:p>
            <a:pPr indent="-228600" lvl="0" marL="457200" rtl="0" algn="l">
              <a:lnSpc>
                <a:spcPct val="100000"/>
              </a:lnSpc>
              <a:spcBef>
                <a:spcPts val="1600"/>
              </a:spcBef>
              <a:spcAft>
                <a:spcPts val="0"/>
              </a:spcAft>
              <a:buSzPts val="2400"/>
              <a:buNone/>
            </a:pPr>
            <a:r>
              <a:t/>
            </a:r>
            <a:endParaRPr b="0" i="0" sz="1200" u="none" strike="noStrike">
              <a:solidFill>
                <a:srgbClr val="595959"/>
              </a:solidFill>
              <a:latin typeface="Calibri"/>
              <a:ea typeface="Calibri"/>
              <a:cs typeface="Calibri"/>
              <a:sym typeface="Calibri"/>
            </a:endParaRPr>
          </a:p>
          <a:p>
            <a:pPr indent="-381000" lvl="0" marL="457200" rtl="0" algn="l">
              <a:lnSpc>
                <a:spcPct val="100000"/>
              </a:lnSpc>
              <a:spcBef>
                <a:spcPts val="1600"/>
              </a:spcBef>
              <a:spcAft>
                <a:spcPts val="0"/>
              </a:spcAft>
              <a:buSzPts val="2400"/>
              <a:buChar char="⊡"/>
            </a:pPr>
            <a:r>
              <a:rPr b="0" i="0" lang="en-US" sz="1200" u="none" strike="noStrike">
                <a:solidFill>
                  <a:srgbClr val="595959"/>
                </a:solidFill>
                <a:latin typeface="Calibri"/>
                <a:ea typeface="Calibri"/>
                <a:cs typeface="Calibri"/>
                <a:sym typeface="Calibri"/>
              </a:rPr>
              <a:t>We plan on spending about 30% of future income creating new programs for membership engagement, benefits, education, and community building.</a:t>
            </a:r>
            <a:endParaRPr b="0" sz="1200">
              <a:latin typeface="Calibri"/>
              <a:ea typeface="Calibri"/>
              <a:cs typeface="Calibri"/>
              <a:sym typeface="Calibri"/>
            </a:endParaRPr>
          </a:p>
          <a:p>
            <a:pPr indent="-228600" lvl="0" marL="457200" rtl="0" algn="l">
              <a:lnSpc>
                <a:spcPct val="100000"/>
              </a:lnSpc>
              <a:spcBef>
                <a:spcPts val="1600"/>
              </a:spcBef>
              <a:spcAft>
                <a:spcPts val="0"/>
              </a:spcAft>
              <a:buSzPts val="2400"/>
              <a:buNone/>
            </a:pPr>
            <a:r>
              <a:t/>
            </a:r>
            <a:endParaRPr b="0" i="0" sz="1200" u="none" strike="noStrike">
              <a:solidFill>
                <a:srgbClr val="595959"/>
              </a:solidFill>
              <a:latin typeface="Calibri"/>
              <a:ea typeface="Calibri"/>
              <a:cs typeface="Calibri"/>
              <a:sym typeface="Calibri"/>
            </a:endParaRPr>
          </a:p>
          <a:p>
            <a:pPr indent="-381000" lvl="0" marL="457200" rtl="0" algn="l">
              <a:lnSpc>
                <a:spcPct val="100000"/>
              </a:lnSpc>
              <a:spcBef>
                <a:spcPts val="1600"/>
              </a:spcBef>
              <a:spcAft>
                <a:spcPts val="0"/>
              </a:spcAft>
              <a:buSzPts val="2400"/>
              <a:buChar char="⊡"/>
            </a:pPr>
            <a:r>
              <a:rPr b="0" i="0" lang="en-US" sz="1200" u="none" strike="noStrike">
                <a:solidFill>
                  <a:srgbClr val="595959"/>
                </a:solidFill>
                <a:latin typeface="Calibri"/>
                <a:ea typeface="Calibri"/>
                <a:cs typeface="Calibri"/>
                <a:sym typeface="Calibri"/>
              </a:rPr>
              <a:t>There will be costs associated with minor rebranding. Including but not limited to: website change, printing of marketing materials, hiring individuals and companies for design or printing needs.</a:t>
            </a:r>
            <a:endParaRPr b="0" sz="1200">
              <a:latin typeface="Calibri"/>
              <a:ea typeface="Calibri"/>
              <a:cs typeface="Calibri"/>
              <a:sym typeface="Calibri"/>
            </a:endParaRPr>
          </a:p>
          <a:p>
            <a:pPr indent="-228600" lvl="0" marL="457200" rtl="0" algn="l">
              <a:lnSpc>
                <a:spcPct val="100000"/>
              </a:lnSpc>
              <a:spcBef>
                <a:spcPts val="1600"/>
              </a:spcBef>
              <a:spcAft>
                <a:spcPts val="0"/>
              </a:spcAft>
              <a:buSzPts val="2400"/>
              <a:buNone/>
            </a:pPr>
            <a:r>
              <a:t/>
            </a:r>
            <a:endParaRPr b="0" i="0" sz="1200" u="none" strike="noStrike">
              <a:solidFill>
                <a:srgbClr val="595959"/>
              </a:solidFill>
              <a:latin typeface="Calibri"/>
              <a:ea typeface="Calibri"/>
              <a:cs typeface="Calibri"/>
              <a:sym typeface="Calibri"/>
            </a:endParaRPr>
          </a:p>
          <a:p>
            <a:pPr indent="-381000" lvl="0" marL="457200" rtl="0" algn="l">
              <a:lnSpc>
                <a:spcPct val="100000"/>
              </a:lnSpc>
              <a:spcBef>
                <a:spcPts val="1600"/>
              </a:spcBef>
              <a:spcAft>
                <a:spcPts val="0"/>
              </a:spcAft>
              <a:buSzPts val="2400"/>
              <a:buChar char="⊡"/>
            </a:pPr>
            <a:r>
              <a:rPr b="0" i="0" lang="en-US" sz="1200" u="none" strike="noStrike">
                <a:solidFill>
                  <a:srgbClr val="595959"/>
                </a:solidFill>
                <a:latin typeface="Calibri"/>
                <a:ea typeface="Calibri"/>
                <a:cs typeface="Calibri"/>
                <a:sym typeface="Calibri"/>
              </a:rPr>
              <a:t>We will also be utilizing funds to send our board members to industry-related conferences to present and table.</a:t>
            </a:r>
            <a:endParaRPr b="0" sz="1200">
              <a:latin typeface="Calibri"/>
              <a:ea typeface="Calibri"/>
              <a:cs typeface="Calibri"/>
              <a:sym typeface="Calibri"/>
            </a:endParaRPr>
          </a:p>
          <a:p>
            <a:pPr indent="0" lvl="0" marL="76200" rtl="0" algn="l">
              <a:lnSpc>
                <a:spcPct val="100000"/>
              </a:lnSpc>
              <a:spcBef>
                <a:spcPts val="2200"/>
              </a:spcBef>
              <a:spcAft>
                <a:spcPts val="0"/>
              </a:spcAft>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a:t>2017 ATSP Expenses</a:t>
            </a:r>
            <a:endParaRPr/>
          </a:p>
        </p:txBody>
      </p:sp>
      <p:sp>
        <p:nvSpPr>
          <p:cNvPr id="167" name="Google Shape;167;p13"/>
          <p:cNvSpPr txBox="1"/>
          <p:nvPr>
            <p:ph idx="1" type="body"/>
          </p:nvPr>
        </p:nvSpPr>
        <p:spPr>
          <a:xfrm>
            <a:off x="916650" y="950850"/>
            <a:ext cx="7310700" cy="32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400"/>
              <a:buNone/>
            </a:pPr>
            <a:r>
              <a:t/>
            </a:r>
            <a:endParaRPr/>
          </a:p>
        </p:txBody>
      </p:sp>
      <p:pic>
        <p:nvPicPr>
          <p:cNvPr id="168" name="Google Shape;168;p13"/>
          <p:cNvPicPr preferRelativeResize="0"/>
          <p:nvPr/>
        </p:nvPicPr>
        <p:blipFill rotWithShape="1">
          <a:blip r:embed="rId3">
            <a:alphaModFix/>
          </a:blip>
          <a:srcRect b="0" l="0" r="0" t="0"/>
          <a:stretch/>
        </p:blipFill>
        <p:spPr>
          <a:xfrm>
            <a:off x="720650" y="585800"/>
            <a:ext cx="7729375" cy="3971925"/>
          </a:xfrm>
          <a:prstGeom prst="rect">
            <a:avLst/>
          </a:prstGeom>
          <a:noFill/>
          <a:ln>
            <a:noFill/>
          </a:ln>
        </p:spPr>
      </p:pic>
      <p:pic>
        <p:nvPicPr>
          <p:cNvPr id="169" name="Google Shape;169;p13"/>
          <p:cNvPicPr preferRelativeResize="0"/>
          <p:nvPr/>
        </p:nvPicPr>
        <p:blipFill rotWithShape="1">
          <a:blip r:embed="rId4">
            <a:alphaModFix/>
          </a:blip>
          <a:srcRect b="0" l="0" r="0" t="0"/>
          <a:stretch/>
        </p:blipFill>
        <p:spPr>
          <a:xfrm>
            <a:off x="0" y="196850"/>
            <a:ext cx="9144000" cy="474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600"/>
              <a:t>2019 Goals</a:t>
            </a:r>
            <a:endParaRPr/>
          </a:p>
        </p:txBody>
      </p:sp>
      <p:sp>
        <p:nvSpPr>
          <p:cNvPr id="175" name="Google Shape;175;p14"/>
          <p:cNvSpPr txBox="1"/>
          <p:nvPr>
            <p:ph idx="1" type="body"/>
          </p:nvPr>
        </p:nvSpPr>
        <p:spPr>
          <a:xfrm>
            <a:off x="727871" y="825366"/>
            <a:ext cx="7310700" cy="3241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600"/>
              </a:spcBef>
              <a:spcAft>
                <a:spcPts val="0"/>
              </a:spcAft>
              <a:buSzPts val="1200"/>
              <a:buFont typeface="Trebuchet MS"/>
              <a:buChar char="❖"/>
            </a:pPr>
            <a:r>
              <a:rPr lang="en-US" sz="1200">
                <a:latin typeface="Calibri"/>
                <a:ea typeface="Calibri"/>
                <a:cs typeface="Calibri"/>
                <a:sym typeface="Calibri"/>
              </a:rPr>
              <a:t>Increase outreach to speech-to-text service providers, service agencies, schools/universities and consumers in order to promote ATSP’s mission</a:t>
            </a:r>
            <a:endParaRPr/>
          </a:p>
          <a:p>
            <a:pPr indent="0" lvl="1" marL="609600" rtl="0" algn="l">
              <a:lnSpc>
                <a:spcPct val="100000"/>
              </a:lnSpc>
              <a:spcBef>
                <a:spcPts val="600"/>
              </a:spcBef>
              <a:spcAft>
                <a:spcPts val="0"/>
              </a:spcAft>
              <a:buSzPts val="1200"/>
              <a:buNone/>
            </a:pPr>
            <a:r>
              <a:rPr lang="en-US" sz="1200">
                <a:latin typeface="Calibri"/>
                <a:ea typeface="Calibri"/>
                <a:cs typeface="Calibri"/>
                <a:sym typeface="Calibri"/>
              </a:rPr>
              <a:t>🡪 Efforts ongoing; ties in with 2020 rebranding efforts, increasing activism etc.</a:t>
            </a:r>
            <a:endParaRPr/>
          </a:p>
          <a:p>
            <a:pPr indent="-228600" lvl="1" marL="914400" rtl="0" algn="l">
              <a:lnSpc>
                <a:spcPct val="100000"/>
              </a:lnSpc>
              <a:spcBef>
                <a:spcPts val="600"/>
              </a:spcBef>
              <a:spcAft>
                <a:spcPts val="0"/>
              </a:spcAft>
              <a:buSzPts val="1200"/>
              <a:buFont typeface="Trebuchet MS"/>
              <a:buNone/>
            </a:pPr>
            <a:r>
              <a:t/>
            </a:r>
            <a:endParaRPr sz="1200">
              <a:latin typeface="Calibri"/>
              <a:ea typeface="Calibri"/>
              <a:cs typeface="Calibri"/>
              <a:sym typeface="Calibri"/>
            </a:endParaRPr>
          </a:p>
          <a:p>
            <a:pPr indent="-304800" lvl="0" marL="457200" rtl="0" algn="l">
              <a:lnSpc>
                <a:spcPct val="100000"/>
              </a:lnSpc>
              <a:spcBef>
                <a:spcPts val="600"/>
              </a:spcBef>
              <a:spcAft>
                <a:spcPts val="0"/>
              </a:spcAft>
              <a:buSzPts val="1200"/>
              <a:buFont typeface="Trebuchet MS"/>
              <a:buChar char="❖"/>
            </a:pPr>
            <a:r>
              <a:rPr lang="en-US" sz="1200">
                <a:latin typeface="Calibri"/>
                <a:ea typeface="Calibri"/>
                <a:cs typeface="Calibri"/>
                <a:sym typeface="Calibri"/>
              </a:rPr>
              <a:t>Expand educational resources through the creation of a resources page on the ATSP website, featuring opportunities for professional development and skill enhancement</a:t>
            </a:r>
            <a:endParaRPr/>
          </a:p>
          <a:p>
            <a:pPr indent="0" lvl="1" marL="609600" rtl="0" algn="l">
              <a:lnSpc>
                <a:spcPct val="100000"/>
              </a:lnSpc>
              <a:spcBef>
                <a:spcPts val="600"/>
              </a:spcBef>
              <a:spcAft>
                <a:spcPts val="0"/>
              </a:spcAft>
              <a:buSzPts val="1200"/>
              <a:buNone/>
            </a:pPr>
            <a:r>
              <a:rPr lang="en-US" sz="1200">
                <a:latin typeface="Calibri"/>
                <a:ea typeface="Calibri"/>
                <a:cs typeface="Calibri"/>
                <a:sym typeface="Calibri"/>
              </a:rPr>
              <a:t>🡪 Resources committee formed and currently working on assembling resources, which will be released upon the publication of our new website</a:t>
            </a:r>
            <a:endParaRPr/>
          </a:p>
          <a:p>
            <a:pPr indent="0" lvl="1" marL="609600" rtl="0" algn="l">
              <a:lnSpc>
                <a:spcPct val="100000"/>
              </a:lnSpc>
              <a:spcBef>
                <a:spcPts val="600"/>
              </a:spcBef>
              <a:spcAft>
                <a:spcPts val="0"/>
              </a:spcAft>
              <a:buSzPts val="1200"/>
              <a:buNone/>
            </a:pPr>
            <a:r>
              <a:rPr lang="en-US" sz="1200">
                <a:latin typeface="Calibri"/>
                <a:ea typeface="Calibri"/>
                <a:cs typeface="Calibri"/>
                <a:sym typeface="Calibri"/>
              </a:rPr>
              <a:t>🡪 Events committee formed and is working to create webinars for ATSP members (keep an eye on our social media for updates), and preparing for opportunities to table and present at in-person events post pandemic</a:t>
            </a:r>
            <a:endParaRPr/>
          </a:p>
          <a:p>
            <a:pPr indent="-228600" lvl="1" marL="914400" rtl="0" algn="l">
              <a:lnSpc>
                <a:spcPct val="100000"/>
              </a:lnSpc>
              <a:spcBef>
                <a:spcPts val="600"/>
              </a:spcBef>
              <a:spcAft>
                <a:spcPts val="0"/>
              </a:spcAft>
              <a:buSzPts val="1200"/>
              <a:buFont typeface="Trebuchet MS"/>
              <a:buNone/>
            </a:pPr>
            <a:r>
              <a:t/>
            </a:r>
            <a:endParaRPr sz="1200">
              <a:latin typeface="Calibri"/>
              <a:ea typeface="Calibri"/>
              <a:cs typeface="Calibri"/>
              <a:sym typeface="Calibri"/>
            </a:endParaRPr>
          </a:p>
          <a:p>
            <a:pPr indent="-304800" lvl="0" marL="457200" rtl="0" algn="l">
              <a:lnSpc>
                <a:spcPct val="100000"/>
              </a:lnSpc>
              <a:spcBef>
                <a:spcPts val="600"/>
              </a:spcBef>
              <a:spcAft>
                <a:spcPts val="0"/>
              </a:spcAft>
              <a:buSzPts val="1200"/>
              <a:buFont typeface="Trebuchet MS"/>
              <a:buChar char="❖"/>
            </a:pPr>
            <a:r>
              <a:rPr lang="en-US" sz="1200">
                <a:latin typeface="Calibri"/>
                <a:ea typeface="Calibri"/>
                <a:cs typeface="Calibri"/>
                <a:sym typeface="Calibri"/>
              </a:rPr>
              <a:t>Study speech-to-text certification to determine whether it will yield desirable results, and whether it will represent the best interests of ATSP’s members</a:t>
            </a:r>
            <a:endParaRPr/>
          </a:p>
          <a:p>
            <a:pPr indent="0" lvl="1" marL="609600" rtl="0" algn="l">
              <a:lnSpc>
                <a:spcPct val="100000"/>
              </a:lnSpc>
              <a:spcBef>
                <a:spcPts val="600"/>
              </a:spcBef>
              <a:spcAft>
                <a:spcPts val="0"/>
              </a:spcAft>
              <a:buSzPts val="1200"/>
              <a:buNone/>
            </a:pPr>
            <a:r>
              <a:rPr lang="en-US" sz="1200">
                <a:latin typeface="Calibri"/>
                <a:ea typeface="Calibri"/>
                <a:cs typeface="Calibri"/>
                <a:sym typeface="Calibri"/>
              </a:rPr>
              <a:t>🡪 Multi-year, ongoing project.  Surveys and working groups were studied, and managers and employers were surveyed.  We are comparing different options and potential partnerships to reduce potential barriers to members (i.e., cost of certification)</a:t>
            </a:r>
            <a:endParaRPr/>
          </a:p>
          <a:p>
            <a:pPr indent="-228600" lvl="0" marL="457200" rtl="0" algn="l">
              <a:lnSpc>
                <a:spcPct val="100000"/>
              </a:lnSpc>
              <a:spcBef>
                <a:spcPts val="600"/>
              </a:spcBef>
              <a:spcAft>
                <a:spcPts val="0"/>
              </a:spcAft>
              <a:buSzPts val="2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5"/>
          <p:cNvSpPr txBox="1"/>
          <p:nvPr>
            <p:ph type="title"/>
          </p:nvPr>
        </p:nvSpPr>
        <p:spPr>
          <a:xfrm>
            <a:off x="3241650" y="5891"/>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600"/>
              <a:t>2020 Goals</a:t>
            </a:r>
            <a:endParaRPr sz="1600"/>
          </a:p>
        </p:txBody>
      </p:sp>
      <p:sp>
        <p:nvSpPr>
          <p:cNvPr id="181" name="Google Shape;181;p15"/>
          <p:cNvSpPr/>
          <p:nvPr/>
        </p:nvSpPr>
        <p:spPr>
          <a:xfrm>
            <a:off x="459975" y="3313100"/>
            <a:ext cx="2215512" cy="1499472"/>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5"/>
          <p:cNvSpPr/>
          <p:nvPr/>
        </p:nvSpPr>
        <p:spPr>
          <a:xfrm>
            <a:off x="2854250" y="2021200"/>
            <a:ext cx="3435500" cy="2693750"/>
          </a:xfrm>
          <a:prstGeom prst="flowChartPreparation">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251459" lvl="0" marL="342900" marR="0" rtl="0" algn="l">
              <a:lnSpc>
                <a:spcPct val="100000"/>
              </a:lnSpc>
              <a:spcBef>
                <a:spcPts val="1000"/>
              </a:spcBef>
              <a:spcAft>
                <a:spcPts val="0"/>
              </a:spcAft>
              <a:buClr>
                <a:schemeClr val="dk1"/>
              </a:buClr>
              <a:buSzPts val="1100"/>
              <a:buFont typeface="Arial"/>
              <a:buNone/>
            </a:pPr>
            <a:r>
              <a:rPr b="0" i="0" lang="en-US" sz="1600" u="none" cap="none" strike="noStrike">
                <a:solidFill>
                  <a:srgbClr val="000000"/>
                </a:solidFill>
                <a:latin typeface="Trebuchet MS"/>
                <a:ea typeface="Trebuchet MS"/>
                <a:cs typeface="Trebuchet MS"/>
                <a:sym typeface="Trebuchet MS"/>
              </a:rPr>
              <a:t>    </a:t>
            </a:r>
            <a:endParaRPr b="1" i="0" sz="1200" u="none" cap="none" strike="noStrike">
              <a:solidFill>
                <a:srgbClr val="000000"/>
              </a:solidFill>
              <a:latin typeface="Oi"/>
              <a:ea typeface="Oi"/>
              <a:cs typeface="Oi"/>
              <a:sym typeface="Oi"/>
            </a:endParaRPr>
          </a:p>
        </p:txBody>
      </p:sp>
      <p:sp>
        <p:nvSpPr>
          <p:cNvPr id="183" name="Google Shape;183;p15"/>
          <p:cNvSpPr/>
          <p:nvPr/>
        </p:nvSpPr>
        <p:spPr>
          <a:xfrm>
            <a:off x="5627950" y="428550"/>
            <a:ext cx="3162225" cy="2440550"/>
          </a:xfrm>
          <a:prstGeom prst="flowChartPreparation">
            <a:avLst/>
          </a:prstGeom>
          <a:no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1000"/>
              </a:spcBef>
              <a:spcAft>
                <a:spcPts val="0"/>
              </a:spcAft>
              <a:buClr>
                <a:schemeClr val="dk1"/>
              </a:buClr>
              <a:buSzPts val="1100"/>
              <a:buFont typeface="Arial"/>
              <a:buNone/>
            </a:pPr>
            <a:r>
              <a:rPr b="0" i="0" lang="en-US" sz="1600" u="none" cap="none" strike="noStrike">
                <a:solidFill>
                  <a:srgbClr val="000000"/>
                </a:solidFill>
                <a:latin typeface="Calibri"/>
                <a:ea typeface="Calibri"/>
                <a:cs typeface="Calibri"/>
                <a:sym typeface="Calibri"/>
              </a:rPr>
              <a:t>Increase activisim and presence in the disability services world (events, webniars) </a:t>
            </a:r>
            <a:endParaRPr b="0" i="0" sz="1600" u="none" cap="none" strike="noStrike">
              <a:solidFill>
                <a:srgbClr val="000000"/>
              </a:solidFill>
              <a:latin typeface="Calibri"/>
              <a:ea typeface="Calibri"/>
              <a:cs typeface="Calibri"/>
              <a:sym typeface="Calibri"/>
            </a:endParaRPr>
          </a:p>
        </p:txBody>
      </p:sp>
      <p:sp>
        <p:nvSpPr>
          <p:cNvPr id="184" name="Google Shape;184;p15"/>
          <p:cNvSpPr/>
          <p:nvPr/>
        </p:nvSpPr>
        <p:spPr>
          <a:xfrm>
            <a:off x="289250" y="391275"/>
            <a:ext cx="3226825" cy="2543050"/>
          </a:xfrm>
          <a:prstGeom prst="flowChartPreparation">
            <a:avLst/>
          </a:prstGeom>
          <a:no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91440" marR="0" rtl="0" algn="l">
              <a:lnSpc>
                <a:spcPct val="100000"/>
              </a:lnSpc>
              <a:spcBef>
                <a:spcPts val="1000"/>
              </a:spcBef>
              <a:spcAft>
                <a:spcPts val="0"/>
              </a:spcAft>
              <a:buClr>
                <a:schemeClr val="dk1"/>
              </a:buClr>
              <a:buSzPts val="1100"/>
              <a:buFont typeface="Arial"/>
              <a:buNone/>
            </a:pPr>
            <a:r>
              <a:rPr b="0" i="0" lang="en-US" sz="1600" u="none" cap="none" strike="noStrike">
                <a:solidFill>
                  <a:srgbClr val="000000"/>
                </a:solidFill>
                <a:latin typeface="Calibri"/>
                <a:ea typeface="Calibri"/>
                <a:cs typeface="Calibri"/>
                <a:sym typeface="Calibri"/>
              </a:rPr>
              <a:t>Increase member engagement (recruit volunteers, logo design contest)</a:t>
            </a:r>
            <a:endParaRPr b="0" i="0" sz="1600" u="none" cap="none" strike="noStrike">
              <a:solidFill>
                <a:srgbClr val="000000"/>
              </a:solidFill>
              <a:latin typeface="Calibri"/>
              <a:ea typeface="Calibri"/>
              <a:cs typeface="Calibri"/>
              <a:sym typeface="Calibri"/>
            </a:endParaRPr>
          </a:p>
        </p:txBody>
      </p:sp>
      <p:sp>
        <p:nvSpPr>
          <p:cNvPr id="185" name="Google Shape;185;p15"/>
          <p:cNvSpPr txBox="1"/>
          <p:nvPr/>
        </p:nvSpPr>
        <p:spPr>
          <a:xfrm>
            <a:off x="601575" y="3362650"/>
            <a:ext cx="1932300" cy="11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45382B"/>
                </a:solidFill>
                <a:latin typeface="Trebuchet MS"/>
                <a:ea typeface="Trebuchet MS"/>
                <a:cs typeface="Trebuchet MS"/>
                <a:sym typeface="Trebuchet MS"/>
              </a:rPr>
              <a:t>*</a:t>
            </a:r>
            <a:r>
              <a:rPr b="1" i="0" lang="en-US" sz="1100" u="none" cap="none" strike="noStrike">
                <a:solidFill>
                  <a:srgbClr val="45382B"/>
                </a:solidFill>
                <a:latin typeface="Calibri"/>
                <a:ea typeface="Calibri"/>
                <a:cs typeface="Calibri"/>
                <a:sym typeface="Calibri"/>
              </a:rPr>
              <a:t>Much of the background work is currently being completed, but due to the pandemic, certain activities (like events) may be delayed</a:t>
            </a:r>
            <a:endParaRPr b="0" i="0" sz="1100" u="none" cap="none" strike="noStrik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 </a:t>
            </a:r>
            <a:endParaRPr b="0"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 </a:t>
            </a:r>
            <a:endParaRPr b="0"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6" name="Google Shape;186;p15"/>
          <p:cNvSpPr txBox="1"/>
          <p:nvPr/>
        </p:nvSpPr>
        <p:spPr>
          <a:xfrm>
            <a:off x="3515927" y="483496"/>
            <a:ext cx="2112000" cy="62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Rebrand ATSP and revamp digital content to meet demands of modern member (new website, new logo (contest), new colors/look</a:t>
            </a:r>
            <a:endParaRPr b="0" i="0" sz="1400" u="none" cap="none" strike="noStrike">
              <a:solidFill>
                <a:srgbClr val="000000"/>
              </a:solidFill>
              <a:latin typeface="Calibri"/>
              <a:ea typeface="Calibri"/>
              <a:cs typeface="Calibri"/>
              <a:sym typeface="Calibri"/>
            </a:endParaRPr>
          </a:p>
        </p:txBody>
      </p:sp>
      <p:sp>
        <p:nvSpPr>
          <p:cNvPr id="187" name="Google Shape;187;p15"/>
          <p:cNvSpPr txBox="1"/>
          <p:nvPr/>
        </p:nvSpPr>
        <p:spPr>
          <a:xfrm>
            <a:off x="3515951" y="2279200"/>
            <a:ext cx="211199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Re-petition U.S. Copyright Office to continue captioning exemptions for educational institutions; expand exemption to increase captioning access beyond university students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idx="4294967295" type="ctrTitle"/>
          </p:nvPr>
        </p:nvSpPr>
        <p:spPr>
          <a:xfrm>
            <a:off x="1603775" y="2270000"/>
            <a:ext cx="5936400" cy="124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999999"/>
              </a:buClr>
              <a:buSzPts val="1200"/>
              <a:buFont typeface="Montserrat"/>
              <a:buNone/>
            </a:pPr>
            <a:r>
              <a:rPr b="1" i="0" lang="en-US" sz="4800" u="none" cap="none" strike="noStrike">
                <a:solidFill>
                  <a:srgbClr val="FF9E00"/>
                </a:solidFill>
                <a:latin typeface="Montserrat"/>
                <a:ea typeface="Montserrat"/>
                <a:cs typeface="Montserrat"/>
                <a:sym typeface="Montserrat"/>
              </a:rPr>
              <a:t>BIG Ideas</a:t>
            </a:r>
            <a:endParaRPr b="1" i="0" sz="4800" u="none" cap="none" strike="noStrike">
              <a:solidFill>
                <a:srgbClr val="FF9E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999999"/>
              </a:buClr>
              <a:buSzPts val="1200"/>
              <a:buFont typeface="Montserrat"/>
              <a:buNone/>
            </a:pPr>
            <a:r>
              <a:t/>
            </a:r>
            <a:endParaRPr b="1" i="0" sz="4800" u="none" cap="none" strike="noStrike">
              <a:solidFill>
                <a:srgbClr val="FF9E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999999"/>
              </a:buClr>
              <a:buSzPts val="1200"/>
              <a:buFont typeface="Montserrat"/>
              <a:buNone/>
            </a:pPr>
            <a:r>
              <a:t/>
            </a:r>
            <a:endParaRPr b="1" i="0" sz="4800" u="none" cap="none" strike="noStrike">
              <a:solidFill>
                <a:srgbClr val="FF9E00"/>
              </a:solidFill>
              <a:latin typeface="Montserrat"/>
              <a:ea typeface="Montserrat"/>
              <a:cs typeface="Montserrat"/>
              <a:sym typeface="Montserrat"/>
            </a:endParaRPr>
          </a:p>
        </p:txBody>
      </p:sp>
      <p:grpSp>
        <p:nvGrpSpPr>
          <p:cNvPr id="193" name="Google Shape;193;p16"/>
          <p:cNvGrpSpPr/>
          <p:nvPr/>
        </p:nvGrpSpPr>
        <p:grpSpPr>
          <a:xfrm>
            <a:off x="4233476" y="641525"/>
            <a:ext cx="677029" cy="1103729"/>
            <a:chOff x="6730350" y="2315900"/>
            <a:chExt cx="257700" cy="420100"/>
          </a:xfrm>
        </p:grpSpPr>
        <p:sp>
          <p:nvSpPr>
            <p:cNvPr id="194" name="Google Shape;194;p1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FF9E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5" name="Google Shape;195;p1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FF9E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6" name="Google Shape;196;p1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9E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7" name="Google Shape;197;p1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9E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8" name="Google Shape;198;p1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9E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99" name="Google Shape;199;p16"/>
          <p:cNvSpPr txBox="1"/>
          <p:nvPr/>
        </p:nvSpPr>
        <p:spPr>
          <a:xfrm>
            <a:off x="2150675" y="3653575"/>
            <a:ext cx="5052900" cy="66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Keep sending your big ideas to info@atspnetwork.org.</a:t>
            </a:r>
            <a:endParaRPr b="0" i="0" sz="14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2000"/>
              <a:t>Mission</a:t>
            </a:r>
            <a:endParaRPr sz="2000"/>
          </a:p>
        </p:txBody>
      </p:sp>
      <p:sp>
        <p:nvSpPr>
          <p:cNvPr id="57" name="Google Shape;57;p2"/>
          <p:cNvSpPr txBox="1"/>
          <p:nvPr/>
        </p:nvSpPr>
        <p:spPr>
          <a:xfrm>
            <a:off x="1294125" y="1319075"/>
            <a:ext cx="6555600" cy="234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The mission of the Association of Transcribers and Speech-to-text Providers (ATSP) is to promote excellence and integrity in the delivery of real-time speech-to-text services, by establishing a national standard of quality for transcribers and captionists, educating the public about real-time speech-to-text accommodations, strengthening networks between providers and stakeholders, and advocating for equal access to effective communication.</a:t>
            </a:r>
            <a:endParaRPr/>
          </a:p>
        </p:txBody>
      </p:sp>
      <p:sp>
        <p:nvSpPr>
          <p:cNvPr id="58" name="Google Shape;58;p2"/>
          <p:cNvSpPr txBox="1"/>
          <p:nvPr/>
        </p:nvSpPr>
        <p:spPr>
          <a:xfrm>
            <a:off x="328725" y="4276250"/>
            <a:ext cx="8486400" cy="39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rgbClr val="3F3F3F"/>
                </a:solidFill>
                <a:latin typeface="Trebuchet MS"/>
                <a:ea typeface="Trebuchet MS"/>
                <a:cs typeface="Trebuchet MS"/>
                <a:sym typeface="Trebuchet MS"/>
              </a:rPr>
              <a:t>        </a:t>
            </a:r>
            <a:endParaRPr b="0" i="0" sz="1200" u="none" cap="none" strike="noStrike">
              <a:solidFill>
                <a:srgbClr val="434343"/>
              </a:solidFill>
              <a:latin typeface="Oi"/>
              <a:ea typeface="Oi"/>
              <a:cs typeface="Oi"/>
              <a:sym typeface="O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2669026" y="-18715"/>
            <a:ext cx="39558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2000"/>
              <a:t>Board of Directors</a:t>
            </a:r>
            <a:endParaRPr sz="2000"/>
          </a:p>
        </p:txBody>
      </p:sp>
      <p:sp>
        <p:nvSpPr>
          <p:cNvPr id="64" name="Google Shape;64;p3"/>
          <p:cNvSpPr txBox="1"/>
          <p:nvPr/>
        </p:nvSpPr>
        <p:spPr>
          <a:xfrm>
            <a:off x="3571350" y="576357"/>
            <a:ext cx="1426500" cy="55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Montserrat"/>
              <a:ea typeface="Montserrat"/>
              <a:cs typeface="Montserrat"/>
              <a:sym typeface="Montserrat"/>
            </a:endParaRPr>
          </a:p>
        </p:txBody>
      </p:sp>
      <p:sp>
        <p:nvSpPr>
          <p:cNvPr id="65" name="Google Shape;65;p3"/>
          <p:cNvSpPr txBox="1"/>
          <p:nvPr/>
        </p:nvSpPr>
        <p:spPr>
          <a:xfrm>
            <a:off x="3298950" y="2856186"/>
            <a:ext cx="2546100" cy="186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66" name="Google Shape;66;p3"/>
          <p:cNvSpPr/>
          <p:nvPr/>
        </p:nvSpPr>
        <p:spPr>
          <a:xfrm>
            <a:off x="4442178" y="1576449"/>
            <a:ext cx="778786" cy="615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6583567" y="2386346"/>
            <a:ext cx="778786" cy="615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8011160" y="2386346"/>
            <a:ext cx="778786" cy="61578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3"/>
          <p:cNvPicPr preferRelativeResize="0"/>
          <p:nvPr/>
        </p:nvPicPr>
        <p:blipFill rotWithShape="1">
          <a:blip r:embed="rId3">
            <a:alphaModFix/>
          </a:blip>
          <a:srcRect b="0" l="0" r="0" t="0"/>
          <a:stretch/>
        </p:blipFill>
        <p:spPr>
          <a:xfrm>
            <a:off x="3589108" y="1066521"/>
            <a:ext cx="1764792" cy="1764789"/>
          </a:xfrm>
          <a:prstGeom prst="rect">
            <a:avLst/>
          </a:prstGeom>
          <a:noFill/>
          <a:ln>
            <a:noFill/>
          </a:ln>
        </p:spPr>
      </p:pic>
      <p:pic>
        <p:nvPicPr>
          <p:cNvPr id="70" name="Google Shape;70;p3"/>
          <p:cNvPicPr preferRelativeResize="0"/>
          <p:nvPr/>
        </p:nvPicPr>
        <p:blipFill rotWithShape="1">
          <a:blip r:embed="rId4">
            <a:alphaModFix/>
          </a:blip>
          <a:srcRect b="0" l="0" r="0" t="0"/>
          <a:stretch/>
        </p:blipFill>
        <p:spPr>
          <a:xfrm>
            <a:off x="6636128" y="1066885"/>
            <a:ext cx="1764425" cy="1764425"/>
          </a:xfrm>
          <a:prstGeom prst="rect">
            <a:avLst/>
          </a:prstGeom>
          <a:noFill/>
          <a:ln>
            <a:noFill/>
          </a:ln>
        </p:spPr>
      </p:pic>
      <p:pic>
        <p:nvPicPr>
          <p:cNvPr id="71" name="Google Shape;71;p3"/>
          <p:cNvPicPr preferRelativeResize="0"/>
          <p:nvPr/>
        </p:nvPicPr>
        <p:blipFill rotWithShape="1">
          <a:blip r:embed="rId5">
            <a:alphaModFix/>
          </a:blip>
          <a:srcRect b="0" l="0" r="0" t="0"/>
          <a:stretch/>
        </p:blipFill>
        <p:spPr>
          <a:xfrm>
            <a:off x="729785" y="1066886"/>
            <a:ext cx="1764425" cy="1764425"/>
          </a:xfrm>
          <a:prstGeom prst="rect">
            <a:avLst/>
          </a:prstGeom>
          <a:noFill/>
          <a:ln>
            <a:noFill/>
          </a:ln>
        </p:spPr>
      </p:pic>
      <p:sp>
        <p:nvSpPr>
          <p:cNvPr id="72" name="Google Shape;72;p3"/>
          <p:cNvSpPr txBox="1"/>
          <p:nvPr/>
        </p:nvSpPr>
        <p:spPr>
          <a:xfrm>
            <a:off x="406650" y="2977525"/>
            <a:ext cx="2665800" cy="1642500"/>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385"/>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Jason Kapcala</a:t>
            </a:r>
            <a:endParaRPr b="1" i="0" sz="1400" u="none" cap="none" strike="noStrike">
              <a:solidFill>
                <a:srgbClr val="000000"/>
              </a:solidFill>
              <a:latin typeface="Calibri"/>
              <a:ea typeface="Calibri"/>
              <a:cs typeface="Calibri"/>
              <a:sym typeface="Calibri"/>
            </a:endParaRPr>
          </a:p>
          <a:p>
            <a:pPr indent="0" lvl="0" marL="0" marR="0" rtl="0" algn="l">
              <a:lnSpc>
                <a:spcPct val="90000"/>
              </a:lnSpc>
              <a:spcBef>
                <a:spcPts val="385"/>
              </a:spcBef>
              <a:spcAft>
                <a:spcPts val="0"/>
              </a:spcAft>
              <a:buClr>
                <a:srgbClr val="000000"/>
              </a:buClr>
              <a:buSzPts val="1200"/>
              <a:buFont typeface="Arial"/>
              <a:buNone/>
            </a:pPr>
            <a:r>
              <a:rPr b="1" i="0" lang="en-US" sz="1200" u="none" cap="none" strike="noStrike">
                <a:solidFill>
                  <a:schemeClr val="dk2"/>
                </a:solidFill>
                <a:latin typeface="Calibri"/>
                <a:ea typeface="Calibri"/>
                <a:cs typeface="Calibri"/>
                <a:sym typeface="Calibri"/>
              </a:rPr>
              <a:t>Outgoing President</a:t>
            </a:r>
            <a:endParaRPr b="1" i="0" sz="1200" u="none" cap="none" strike="noStrike">
              <a:solidFill>
                <a:schemeClr val="dk2"/>
              </a:solidFill>
              <a:latin typeface="Calibri"/>
              <a:ea typeface="Calibri"/>
              <a:cs typeface="Calibri"/>
              <a:sym typeface="Calibri"/>
            </a:endParaRPr>
          </a:p>
          <a:p>
            <a:pPr indent="0" lvl="0" marL="0" marR="0" rtl="0" algn="l">
              <a:lnSpc>
                <a:spcPct val="90000"/>
              </a:lnSpc>
              <a:spcBef>
                <a:spcPts val="385"/>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Coordinator of Auxiliary Aids and Supervisor of Staff Transcriptionists and Interpreters at West Virginia University</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385"/>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Board President since 2016</a:t>
            </a:r>
            <a:endParaRPr b="0" i="0" sz="1200" u="none" cap="none" strike="noStrike">
              <a:solidFill>
                <a:srgbClr val="000000"/>
              </a:solidFill>
              <a:latin typeface="Calibri"/>
              <a:ea typeface="Calibri"/>
              <a:cs typeface="Calibri"/>
              <a:sym typeface="Calibri"/>
            </a:endParaRPr>
          </a:p>
        </p:txBody>
      </p:sp>
      <p:sp>
        <p:nvSpPr>
          <p:cNvPr id="73" name="Google Shape;73;p3"/>
          <p:cNvSpPr txBox="1"/>
          <p:nvPr/>
        </p:nvSpPr>
        <p:spPr>
          <a:xfrm>
            <a:off x="3422634" y="2884517"/>
            <a:ext cx="2546100" cy="176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Alison Nelson</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2"/>
                </a:solidFill>
                <a:latin typeface="Calibri"/>
                <a:ea typeface="Calibri"/>
                <a:cs typeface="Calibri"/>
                <a:sym typeface="Calibri"/>
              </a:rPr>
              <a:t>Treasurer/Incoming President</a:t>
            </a:r>
            <a:endParaRPr b="1" i="0" sz="12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Staff C-Print Captionist at the University of Minnesota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Board Member since 2017</a:t>
            </a:r>
            <a:endParaRPr b="0" i="0" sz="1200" u="none" cap="none" strike="noStrike">
              <a:solidFill>
                <a:schemeClr val="dk1"/>
              </a:solidFill>
              <a:latin typeface="Calibri"/>
              <a:ea typeface="Calibri"/>
              <a:cs typeface="Calibri"/>
              <a:sym typeface="Calibri"/>
            </a:endParaRPr>
          </a:p>
        </p:txBody>
      </p:sp>
      <p:sp>
        <p:nvSpPr>
          <p:cNvPr id="74" name="Google Shape;74;p3"/>
          <p:cNvSpPr txBox="1"/>
          <p:nvPr/>
        </p:nvSpPr>
        <p:spPr>
          <a:xfrm>
            <a:off x="6547408" y="2916325"/>
            <a:ext cx="2242500" cy="16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Robert D. Nauman</a:t>
            </a:r>
            <a:endParaRPr/>
          </a:p>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2"/>
                </a:solidFill>
                <a:latin typeface="Calibri"/>
                <a:ea typeface="Calibri"/>
                <a:cs typeface="Calibri"/>
                <a:sym typeface="Calibri"/>
              </a:rPr>
              <a:t>Secretary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Attorney at Squire Patton Boggs focusing on healthcare, health insurance, and corporate matters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Board Member since 2016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800">
                <a:solidFill>
                  <a:srgbClr val="000000"/>
                </a:solidFill>
              </a:rPr>
              <a:t>New Board  Members</a:t>
            </a:r>
            <a:endParaRPr sz="1800">
              <a:solidFill>
                <a:srgbClr val="000000"/>
              </a:solidFill>
            </a:endParaRPr>
          </a:p>
        </p:txBody>
      </p:sp>
      <p:pic>
        <p:nvPicPr>
          <p:cNvPr id="80" name="Google Shape;80;p4"/>
          <p:cNvPicPr preferRelativeResize="0"/>
          <p:nvPr/>
        </p:nvPicPr>
        <p:blipFill rotWithShape="1">
          <a:blip r:embed="rId3">
            <a:alphaModFix/>
          </a:blip>
          <a:srcRect b="0" l="0" r="0" t="0"/>
          <a:stretch/>
        </p:blipFill>
        <p:spPr>
          <a:xfrm>
            <a:off x="939502" y="1066038"/>
            <a:ext cx="804674" cy="804674"/>
          </a:xfrm>
          <a:prstGeom prst="rect">
            <a:avLst/>
          </a:prstGeom>
          <a:noFill/>
          <a:ln>
            <a:noFill/>
          </a:ln>
        </p:spPr>
      </p:pic>
      <p:pic>
        <p:nvPicPr>
          <p:cNvPr id="81" name="Google Shape;81;p4"/>
          <p:cNvPicPr preferRelativeResize="0"/>
          <p:nvPr/>
        </p:nvPicPr>
        <p:blipFill rotWithShape="1">
          <a:blip r:embed="rId4">
            <a:alphaModFix/>
          </a:blip>
          <a:srcRect b="0" l="0" r="0" t="0"/>
          <a:stretch/>
        </p:blipFill>
        <p:spPr>
          <a:xfrm>
            <a:off x="2628933" y="1050040"/>
            <a:ext cx="804649" cy="804674"/>
          </a:xfrm>
          <a:prstGeom prst="rect">
            <a:avLst/>
          </a:prstGeom>
          <a:noFill/>
          <a:ln>
            <a:noFill/>
          </a:ln>
        </p:spPr>
      </p:pic>
      <p:pic>
        <p:nvPicPr>
          <p:cNvPr id="82" name="Google Shape;82;p4"/>
          <p:cNvPicPr preferRelativeResize="0"/>
          <p:nvPr/>
        </p:nvPicPr>
        <p:blipFill rotWithShape="1">
          <a:blip r:embed="rId5">
            <a:alphaModFix/>
          </a:blip>
          <a:srcRect b="0" l="0" r="0" t="0"/>
          <a:stretch/>
        </p:blipFill>
        <p:spPr>
          <a:xfrm>
            <a:off x="6035335" y="1050040"/>
            <a:ext cx="804672" cy="804672"/>
          </a:xfrm>
          <a:prstGeom prst="rect">
            <a:avLst/>
          </a:prstGeom>
          <a:noFill/>
          <a:ln>
            <a:noFill/>
          </a:ln>
        </p:spPr>
      </p:pic>
      <p:sp>
        <p:nvSpPr>
          <p:cNvPr id="83" name="Google Shape;83;p4"/>
          <p:cNvSpPr txBox="1"/>
          <p:nvPr/>
        </p:nvSpPr>
        <p:spPr>
          <a:xfrm>
            <a:off x="3974300" y="1848325"/>
            <a:ext cx="1635000" cy="17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i"/>
              <a:ea typeface="Oi"/>
              <a:cs typeface="Oi"/>
              <a:sym typeface="Oi"/>
            </a:endParaRPr>
          </a:p>
        </p:txBody>
      </p:sp>
      <p:pic>
        <p:nvPicPr>
          <p:cNvPr id="84" name="Google Shape;84;p4"/>
          <p:cNvPicPr preferRelativeResize="0"/>
          <p:nvPr/>
        </p:nvPicPr>
        <p:blipFill rotWithShape="1">
          <a:blip r:embed="rId6">
            <a:alphaModFix/>
          </a:blip>
          <a:srcRect b="72295" l="0" r="70784" t="-1290"/>
          <a:stretch/>
        </p:blipFill>
        <p:spPr>
          <a:xfrm>
            <a:off x="4327586" y="1006352"/>
            <a:ext cx="898875" cy="892050"/>
          </a:xfrm>
          <a:prstGeom prst="rect">
            <a:avLst/>
          </a:prstGeom>
          <a:noFill/>
          <a:ln>
            <a:noFill/>
          </a:ln>
        </p:spPr>
      </p:pic>
      <p:sp>
        <p:nvSpPr>
          <p:cNvPr id="85" name="Google Shape;85;p4"/>
          <p:cNvSpPr txBox="1"/>
          <p:nvPr/>
        </p:nvSpPr>
        <p:spPr>
          <a:xfrm>
            <a:off x="558239" y="1923759"/>
            <a:ext cx="1567200" cy="2095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222222"/>
                </a:solidFill>
                <a:highlight>
                  <a:srgbClr val="FFFFFF"/>
                </a:highlight>
                <a:latin typeface="Calibri"/>
                <a:ea typeface="Calibri"/>
                <a:cs typeface="Calibri"/>
                <a:sym typeface="Calibri"/>
              </a:rPr>
              <a:t>Gretchen Rumsey-Richardson</a:t>
            </a:r>
            <a:endParaRPr b="1" i="0" sz="1100" u="none" cap="none" strike="noStrike">
              <a:solidFill>
                <a:srgbClr val="222222"/>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2"/>
                </a:solidFill>
                <a:highlight>
                  <a:srgbClr val="FFFFFF"/>
                </a:highlight>
                <a:latin typeface="Calibri"/>
                <a:ea typeface="Calibri"/>
                <a:cs typeface="Calibri"/>
                <a:sym typeface="Calibri"/>
              </a:rPr>
              <a:t>Vice President </a:t>
            </a:r>
            <a:endParaRPr b="1" i="0" sz="1000" u="none" cap="none" strike="noStrike">
              <a:solidFill>
                <a:schemeClr val="dk2"/>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22222"/>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rgbClr val="222222"/>
                </a:solidFill>
                <a:highlight>
                  <a:srgbClr val="FFFFFF"/>
                </a:highlight>
                <a:latin typeface="Calibri"/>
                <a:ea typeface="Calibri"/>
                <a:cs typeface="Calibri"/>
                <a:sym typeface="Calibri"/>
              </a:rPr>
              <a:t>Deaf and Hard-of-Hearing Services Manager </a:t>
            </a:r>
            <a:endParaRPr b="0" i="0" sz="1000" u="none" cap="none" strike="noStrike">
              <a:solidFill>
                <a:srgbClr val="222222"/>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rgbClr val="222222"/>
                </a:solidFill>
                <a:highlight>
                  <a:srgbClr val="FFFFFF"/>
                </a:highlight>
                <a:latin typeface="Calibri"/>
                <a:ea typeface="Calibri"/>
                <a:cs typeface="Calibri"/>
                <a:sym typeface="Calibri"/>
              </a:rPr>
              <a:t>Western Washington University</a:t>
            </a:r>
            <a:endParaRPr b="0" i="0" sz="1000" u="none" cap="none" strike="noStrike">
              <a:solidFill>
                <a:srgbClr val="222222"/>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22222"/>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222222"/>
                </a:solidFill>
                <a:highlight>
                  <a:srgbClr val="FFFFFF"/>
                </a:highlight>
                <a:latin typeface="Calibri"/>
                <a:ea typeface="Calibri"/>
                <a:cs typeface="Calibri"/>
                <a:sym typeface="Calibri"/>
              </a:rPr>
              <a:t>Board Member since 2019</a:t>
            </a:r>
            <a:endParaRPr b="0" i="0" sz="900" u="none" cap="none" strike="noStrike">
              <a:solidFill>
                <a:srgbClr val="222222"/>
              </a:solidFill>
              <a:highlight>
                <a:srgbClr val="FFFFFF"/>
              </a:highlight>
              <a:latin typeface="Calibri"/>
              <a:ea typeface="Calibri"/>
              <a:cs typeface="Calibri"/>
              <a:sym typeface="Calibri"/>
            </a:endParaRPr>
          </a:p>
        </p:txBody>
      </p:sp>
      <p:pic>
        <p:nvPicPr>
          <p:cNvPr id="86" name="Google Shape;86;p4"/>
          <p:cNvPicPr preferRelativeResize="0"/>
          <p:nvPr/>
        </p:nvPicPr>
        <p:blipFill rotWithShape="1">
          <a:blip r:embed="rId7">
            <a:alphaModFix/>
          </a:blip>
          <a:srcRect b="0" l="0" r="0" t="0"/>
          <a:stretch/>
        </p:blipFill>
        <p:spPr>
          <a:xfrm>
            <a:off x="7666474" y="1050040"/>
            <a:ext cx="771525" cy="937650"/>
          </a:xfrm>
          <a:prstGeom prst="rect">
            <a:avLst/>
          </a:prstGeom>
          <a:noFill/>
          <a:ln>
            <a:noFill/>
          </a:ln>
        </p:spPr>
      </p:pic>
      <p:sp>
        <p:nvSpPr>
          <p:cNvPr id="87" name="Google Shape;87;p4"/>
          <p:cNvSpPr txBox="1"/>
          <p:nvPr/>
        </p:nvSpPr>
        <p:spPr>
          <a:xfrm>
            <a:off x="2200918" y="2119684"/>
            <a:ext cx="1635000" cy="191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KeriAnn Hollerud</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2"/>
                </a:solidFill>
                <a:latin typeface="Calibri"/>
                <a:ea typeface="Calibri"/>
                <a:cs typeface="Calibri"/>
                <a:sym typeface="Calibri"/>
              </a:rPr>
              <a:t>Membership Coordinator </a:t>
            </a:r>
            <a:endParaRPr b="1" i="0" sz="10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Conceptual C-Print Captionist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Verbatim Transcriptionist </a:t>
            </a:r>
            <a:endParaRPr b="0"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Board Member since 2019</a:t>
            </a:r>
            <a:endParaRPr b="0" i="0" sz="900" u="none" cap="none" strike="noStrike">
              <a:solidFill>
                <a:srgbClr val="000000"/>
              </a:solidFill>
              <a:latin typeface="Calibri"/>
              <a:ea typeface="Calibri"/>
              <a:cs typeface="Calibri"/>
              <a:sym typeface="Calibri"/>
            </a:endParaRPr>
          </a:p>
        </p:txBody>
      </p:sp>
      <p:sp>
        <p:nvSpPr>
          <p:cNvPr id="88" name="Google Shape;88;p4"/>
          <p:cNvSpPr txBox="1"/>
          <p:nvPr/>
        </p:nvSpPr>
        <p:spPr>
          <a:xfrm>
            <a:off x="4059862" y="2119684"/>
            <a:ext cx="1528500" cy="178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Donovan Shanahan</a:t>
            </a:r>
            <a:endParaRPr b="1"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2"/>
                </a:solidFill>
                <a:latin typeface="Calibri"/>
                <a:ea typeface="Calibri"/>
                <a:cs typeface="Calibri"/>
                <a:sym typeface="Calibri"/>
              </a:rPr>
              <a:t>Incoming Treasurer </a:t>
            </a:r>
            <a:endParaRPr b="1" i="0" sz="10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highlight>
                  <a:srgbClr val="FFFFFF"/>
                </a:highlight>
                <a:latin typeface="Calibri"/>
                <a:ea typeface="Calibri"/>
                <a:cs typeface="Calibri"/>
                <a:sym typeface="Calibri"/>
              </a:rPr>
              <a:t>Event &amp; Marketing Solutions Specialist</a:t>
            </a:r>
            <a:endParaRPr b="0" i="0" sz="10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Board Member since 2019</a:t>
            </a:r>
            <a:endParaRPr b="0" i="0" sz="900" u="none" cap="none" strike="noStrike">
              <a:solidFill>
                <a:srgbClr val="000000"/>
              </a:solidFill>
              <a:latin typeface="Calibri"/>
              <a:ea typeface="Calibri"/>
              <a:cs typeface="Calibri"/>
              <a:sym typeface="Calibri"/>
            </a:endParaRPr>
          </a:p>
        </p:txBody>
      </p:sp>
      <p:sp>
        <p:nvSpPr>
          <p:cNvPr id="89" name="Google Shape;89;p4"/>
          <p:cNvSpPr txBox="1"/>
          <p:nvPr/>
        </p:nvSpPr>
        <p:spPr>
          <a:xfrm>
            <a:off x="5673924" y="2147250"/>
            <a:ext cx="1528500" cy="174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Tracy Fahey</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2"/>
                </a:solidFill>
                <a:latin typeface="Calibri"/>
                <a:ea typeface="Calibri"/>
                <a:cs typeface="Calibri"/>
                <a:sym typeface="Calibri"/>
              </a:rPr>
              <a:t>Board Member </a:t>
            </a:r>
            <a:endParaRPr b="1" i="0" sz="10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Parent of a deaf child who has chosen to live in the hearing world.  </a:t>
            </a:r>
            <a:endParaRPr b="0"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Board Member since 2019</a:t>
            </a:r>
            <a:endParaRPr b="0" i="0" sz="900" u="none" cap="none" strike="noStrike">
              <a:solidFill>
                <a:srgbClr val="000000"/>
              </a:solidFill>
              <a:latin typeface="Calibri"/>
              <a:ea typeface="Calibri"/>
              <a:cs typeface="Calibri"/>
              <a:sym typeface="Calibri"/>
            </a:endParaRPr>
          </a:p>
        </p:txBody>
      </p:sp>
      <p:sp>
        <p:nvSpPr>
          <p:cNvPr id="90" name="Google Shape;90;p4"/>
          <p:cNvSpPr txBox="1"/>
          <p:nvPr/>
        </p:nvSpPr>
        <p:spPr>
          <a:xfrm>
            <a:off x="7287987" y="2147250"/>
            <a:ext cx="1528500" cy="182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Calibri"/>
                <a:ea typeface="Calibri"/>
                <a:cs typeface="Calibri"/>
                <a:sym typeface="Calibri"/>
              </a:rPr>
              <a:t>Janet Fedorchuk</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2"/>
                </a:solidFill>
                <a:latin typeface="Calibri"/>
                <a:ea typeface="Calibri"/>
                <a:cs typeface="Calibri"/>
                <a:sym typeface="Calibri"/>
              </a:rPr>
              <a:t>Board Member </a:t>
            </a:r>
            <a:endParaRPr b="1" i="0" sz="10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TypeWell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Assistant Director of Education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Board Member since 2019</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4" name="Shape 94"/>
        <p:cNvGrpSpPr/>
        <p:nvPr/>
      </p:nvGrpSpPr>
      <p:grpSpPr>
        <a:xfrm>
          <a:off x="0" y="0"/>
          <a:ext cx="0" cy="0"/>
          <a:chOff x="0" y="0"/>
          <a:chExt cx="0" cy="0"/>
        </a:xfrm>
      </p:grpSpPr>
      <p:sp>
        <p:nvSpPr>
          <p:cNvPr id="95" name="Google Shape;95;p5"/>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600">
                <a:solidFill>
                  <a:schemeClr val="dk2"/>
                </a:solidFill>
              </a:rPr>
              <a:t>Outgoing Board Members</a:t>
            </a:r>
            <a:endParaRPr sz="1600">
              <a:solidFill>
                <a:schemeClr val="dk2"/>
              </a:solidFill>
            </a:endParaRPr>
          </a:p>
        </p:txBody>
      </p:sp>
      <p:sp>
        <p:nvSpPr>
          <p:cNvPr id="96" name="Google Shape;96;p5"/>
          <p:cNvSpPr txBox="1"/>
          <p:nvPr/>
        </p:nvSpPr>
        <p:spPr>
          <a:xfrm>
            <a:off x="3631013" y="1359963"/>
            <a:ext cx="2388600" cy="2022000"/>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385"/>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97" name="Google Shape;97;p5"/>
          <p:cNvSpPr txBox="1"/>
          <p:nvPr/>
        </p:nvSpPr>
        <p:spPr>
          <a:xfrm>
            <a:off x="5811689" y="2571750"/>
            <a:ext cx="2714700" cy="1528200"/>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Kate Ervin</a:t>
            </a:r>
            <a:endParaRPr/>
          </a:p>
          <a:p>
            <a:pPr indent="0" lvl="0" marL="0" marR="0" rtl="0" algn="l">
              <a:lnSpc>
                <a:spcPct val="90000"/>
              </a:lnSpc>
              <a:spcBef>
                <a:spcPts val="385"/>
              </a:spcBef>
              <a:spcAft>
                <a:spcPts val="0"/>
              </a:spcAft>
              <a:buClr>
                <a:srgbClr val="000000"/>
              </a:buClr>
              <a:buSzPts val="1400"/>
              <a:buFont typeface="Arial"/>
              <a:buNone/>
            </a:pPr>
            <a:r>
              <a:rPr b="1" i="0" lang="en-US" sz="1400" u="none" cap="none" strike="noStrike">
                <a:solidFill>
                  <a:schemeClr val="dk2"/>
                </a:solidFill>
                <a:latin typeface="Calibri"/>
                <a:ea typeface="Calibri"/>
                <a:cs typeface="Calibri"/>
                <a:sym typeface="Calibri"/>
              </a:rPr>
              <a:t>Board Member</a:t>
            </a:r>
            <a:endParaRPr/>
          </a:p>
          <a:p>
            <a:pPr indent="0" lvl="0" marL="0" marR="0" rtl="0" algn="l">
              <a:lnSpc>
                <a:spcPct val="90000"/>
              </a:lnSpc>
              <a:spcBef>
                <a:spcPts val="385"/>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TypeWell’s Director since 2011, TypeWell trainer since 2009, Transcriber since 2004. </a:t>
            </a:r>
            <a:endParaRPr/>
          </a:p>
          <a:p>
            <a:pPr indent="0" lvl="0" marL="0" marR="0" rtl="0" algn="l">
              <a:lnSpc>
                <a:spcPct val="90000"/>
              </a:lnSpc>
              <a:spcBef>
                <a:spcPts val="385"/>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Initial Incorporator of ATSP</a:t>
            </a:r>
            <a:endParaRPr/>
          </a:p>
        </p:txBody>
      </p:sp>
      <p:pic>
        <p:nvPicPr>
          <p:cNvPr id="98" name="Google Shape;98;p5"/>
          <p:cNvPicPr preferRelativeResize="0"/>
          <p:nvPr/>
        </p:nvPicPr>
        <p:blipFill rotWithShape="1">
          <a:blip r:embed="rId3">
            <a:alphaModFix/>
          </a:blip>
          <a:srcRect b="0" l="0" r="0" t="0"/>
          <a:stretch/>
        </p:blipFill>
        <p:spPr>
          <a:xfrm>
            <a:off x="5821208" y="1213415"/>
            <a:ext cx="1566616" cy="1480839"/>
          </a:xfrm>
          <a:prstGeom prst="rect">
            <a:avLst/>
          </a:prstGeom>
          <a:noFill/>
          <a:ln>
            <a:noFill/>
          </a:ln>
        </p:spPr>
      </p:pic>
      <p:pic>
        <p:nvPicPr>
          <p:cNvPr id="99" name="Google Shape;99;p5"/>
          <p:cNvPicPr preferRelativeResize="0"/>
          <p:nvPr/>
        </p:nvPicPr>
        <p:blipFill rotWithShape="1">
          <a:blip r:embed="rId4">
            <a:alphaModFix/>
          </a:blip>
          <a:srcRect b="0" l="0" r="0" t="0"/>
          <a:stretch/>
        </p:blipFill>
        <p:spPr>
          <a:xfrm>
            <a:off x="1176585" y="1172306"/>
            <a:ext cx="1566616" cy="1480839"/>
          </a:xfrm>
          <a:prstGeom prst="rect">
            <a:avLst/>
          </a:prstGeom>
          <a:noFill/>
          <a:ln>
            <a:noFill/>
          </a:ln>
        </p:spPr>
      </p:pic>
      <p:sp>
        <p:nvSpPr>
          <p:cNvPr id="100" name="Google Shape;100;p5"/>
          <p:cNvSpPr txBox="1"/>
          <p:nvPr/>
        </p:nvSpPr>
        <p:spPr>
          <a:xfrm>
            <a:off x="1018913" y="2695451"/>
            <a:ext cx="4572000" cy="113261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Jason Kapcala</a:t>
            </a:r>
            <a:endParaRPr/>
          </a:p>
          <a:p>
            <a:pPr indent="0" lvl="0" marL="0" marR="0" rtl="0" algn="l">
              <a:lnSpc>
                <a:spcPct val="90000"/>
              </a:lnSpc>
              <a:spcBef>
                <a:spcPts val="385"/>
              </a:spcBef>
              <a:spcAft>
                <a:spcPts val="0"/>
              </a:spcAft>
              <a:buClr>
                <a:srgbClr val="000000"/>
              </a:buClr>
              <a:buSzPts val="1400"/>
              <a:buFont typeface="Arial"/>
              <a:buNone/>
            </a:pPr>
            <a:r>
              <a:rPr b="1" i="0" lang="en-US" sz="1400" u="none" cap="none" strike="noStrike">
                <a:solidFill>
                  <a:schemeClr val="dk2"/>
                </a:solidFill>
                <a:latin typeface="Calibri"/>
                <a:ea typeface="Calibri"/>
                <a:cs typeface="Calibri"/>
                <a:sym typeface="Calibri"/>
              </a:rPr>
              <a:t>Outgoing President</a:t>
            </a:r>
            <a:endParaRPr/>
          </a:p>
          <a:p>
            <a:pPr indent="0" lvl="0" marL="0" marR="0" rtl="0" algn="l">
              <a:lnSpc>
                <a:spcPct val="90000"/>
              </a:lnSpc>
              <a:spcBef>
                <a:spcPts val="385"/>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Coordinator of Auxiliary Aids and Supervisor of Staff Transcriptionists and Interpreters at West Virginia University</a:t>
            </a:r>
            <a:endParaRPr/>
          </a:p>
          <a:p>
            <a:pPr indent="0" lvl="0" marL="0" marR="0" rtl="0" algn="l">
              <a:lnSpc>
                <a:spcPct val="90000"/>
              </a:lnSpc>
              <a:spcBef>
                <a:spcPts val="385"/>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Board President since 2016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04" name="Shape 104"/>
        <p:cNvGrpSpPr/>
        <p:nvPr/>
      </p:nvGrpSpPr>
      <p:grpSpPr>
        <a:xfrm>
          <a:off x="0" y="0"/>
          <a:ext cx="0" cy="0"/>
          <a:chOff x="0" y="0"/>
          <a:chExt cx="0" cy="0"/>
        </a:xfrm>
      </p:grpSpPr>
      <p:sp>
        <p:nvSpPr>
          <p:cNvPr id="105" name="Google Shape;105;p6"/>
          <p:cNvSpPr txBox="1"/>
          <p:nvPr>
            <p:ph idx="1" type="body"/>
          </p:nvPr>
        </p:nvSpPr>
        <p:spPr>
          <a:xfrm>
            <a:off x="1662191" y="3275285"/>
            <a:ext cx="4931100" cy="1125491"/>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i="0" sz="1300">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SzPts val="1800"/>
              <a:buChar char="⊡"/>
            </a:pPr>
            <a:r>
              <a:rPr lang="en-US" sz="1200">
                <a:solidFill>
                  <a:srgbClr val="000000"/>
                </a:solidFill>
                <a:latin typeface="Calibri"/>
                <a:ea typeface="Calibri"/>
                <a:cs typeface="Calibri"/>
                <a:sym typeface="Calibri"/>
              </a:rPr>
              <a:t>“I am an oral deaf student in a mainstream high school. I have had a TypeWell transcriber that transcribes all my classes in real time since 5</a:t>
            </a:r>
            <a:r>
              <a:rPr baseline="30000" lang="en-US" sz="1200">
                <a:solidFill>
                  <a:srgbClr val="000000"/>
                </a:solidFill>
                <a:latin typeface="Calibri"/>
                <a:ea typeface="Calibri"/>
                <a:cs typeface="Calibri"/>
                <a:sym typeface="Calibri"/>
              </a:rPr>
              <a:t>th</a:t>
            </a:r>
            <a:r>
              <a:rPr lang="en-US" sz="1200">
                <a:solidFill>
                  <a:srgbClr val="000000"/>
                </a:solidFill>
                <a:latin typeface="Calibri"/>
                <a:ea typeface="Calibri"/>
                <a:cs typeface="Calibri"/>
                <a:sym typeface="Calibri"/>
              </a:rPr>
              <a:t> grade. Without TypeWell I would not have access to my education and would not be heading to college. My transcribers are my ears!!! Thank you TypeWell.”</a:t>
            </a:r>
            <a:endParaRPr sz="1200">
              <a:latin typeface="Calibri"/>
              <a:ea typeface="Calibri"/>
              <a:cs typeface="Calibri"/>
              <a:sym typeface="Calibri"/>
            </a:endParaRPr>
          </a:p>
          <a:p>
            <a:pPr indent="0" lvl="0" marL="0" marR="0" rtl="0" algn="ctr">
              <a:lnSpc>
                <a:spcPct val="100000"/>
              </a:lnSpc>
              <a:spcBef>
                <a:spcPts val="0"/>
              </a:spcBef>
              <a:spcAft>
                <a:spcPts val="0"/>
              </a:spcAft>
              <a:buSzPts val="1800"/>
              <a:buNone/>
            </a:pPr>
            <a:r>
              <a:rPr b="1" lang="en-US" sz="1200">
                <a:solidFill>
                  <a:srgbClr val="000000"/>
                </a:solidFill>
                <a:latin typeface="Calibri"/>
                <a:ea typeface="Calibri"/>
                <a:cs typeface="Calibri"/>
                <a:sym typeface="Calibri"/>
              </a:rPr>
              <a:t>Ben Capellan</a:t>
            </a:r>
            <a:endParaRPr b="1" sz="1200">
              <a:latin typeface="Calibri"/>
              <a:ea typeface="Calibri"/>
              <a:cs typeface="Calibri"/>
              <a:sym typeface="Calibri"/>
            </a:endParaRPr>
          </a:p>
          <a:p>
            <a:pPr indent="0" lvl="0" marL="0" rtl="0" algn="l">
              <a:lnSpc>
                <a:spcPct val="100000"/>
              </a:lnSpc>
              <a:spcBef>
                <a:spcPts val="0"/>
              </a:spcBef>
              <a:spcAft>
                <a:spcPts val="0"/>
              </a:spcAft>
              <a:buSzPts val="1800"/>
              <a:buNone/>
            </a:pPr>
            <a:r>
              <a:t/>
            </a:r>
            <a:endParaRPr i="0" sz="1300">
              <a:solidFill>
                <a:srgbClr val="000000"/>
              </a:solidFill>
              <a:latin typeface="Trebuchet MS"/>
              <a:ea typeface="Trebuchet MS"/>
              <a:cs typeface="Trebuchet MS"/>
              <a:sym typeface="Trebuchet MS"/>
            </a:endParaRPr>
          </a:p>
          <a:p>
            <a:pPr indent="0" lvl="0" marL="0" rtl="0" algn="l">
              <a:lnSpc>
                <a:spcPct val="100000"/>
              </a:lnSpc>
              <a:spcBef>
                <a:spcPts val="0"/>
              </a:spcBef>
              <a:spcAft>
                <a:spcPts val="0"/>
              </a:spcAft>
              <a:buSzPts val="1800"/>
              <a:buNone/>
            </a:pPr>
            <a:r>
              <a:t/>
            </a:r>
            <a:endParaRPr sz="1400">
              <a:solidFill>
                <a:srgbClr val="000000"/>
              </a:solidFill>
              <a:latin typeface="Trebuchet MS"/>
              <a:ea typeface="Trebuchet MS"/>
              <a:cs typeface="Trebuchet MS"/>
              <a:sym typeface="Trebuchet MS"/>
            </a:endParaRPr>
          </a:p>
          <a:p>
            <a:pPr indent="0" lvl="0" marL="3200400" rtl="0" algn="l">
              <a:lnSpc>
                <a:spcPct val="100000"/>
              </a:lnSpc>
              <a:spcBef>
                <a:spcPts val="0"/>
              </a:spcBef>
              <a:spcAft>
                <a:spcPts val="0"/>
              </a:spcAft>
              <a:buClr>
                <a:schemeClr val="dk1"/>
              </a:buClr>
              <a:buSzPts val="1100"/>
              <a:buFont typeface="Arial"/>
              <a:buNone/>
            </a:pPr>
            <a:r>
              <a:rPr lang="en-US" sz="1400">
                <a:solidFill>
                  <a:srgbClr val="000000"/>
                </a:solidFill>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06" name="Google Shape;106;p6"/>
          <p:cNvSpPr txBox="1"/>
          <p:nvPr/>
        </p:nvSpPr>
        <p:spPr>
          <a:xfrm>
            <a:off x="6117525" y="3715375"/>
            <a:ext cx="1800900" cy="32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icture containing computer, person, indoor, computer&#10;&#10;Description automatically generated" id="107" name="Google Shape;107;p6"/>
          <p:cNvPicPr preferRelativeResize="0"/>
          <p:nvPr/>
        </p:nvPicPr>
        <p:blipFill rotWithShape="1">
          <a:blip r:embed="rId3">
            <a:alphaModFix/>
          </a:blip>
          <a:srcRect b="0" l="0" r="0" t="0"/>
          <a:stretch/>
        </p:blipFill>
        <p:spPr>
          <a:xfrm>
            <a:off x="2430781" y="1371006"/>
            <a:ext cx="1662325" cy="935058"/>
          </a:xfrm>
          <a:prstGeom prst="rect">
            <a:avLst/>
          </a:prstGeom>
          <a:noFill/>
          <a:ln>
            <a:noFill/>
          </a:ln>
        </p:spPr>
      </p:pic>
      <p:pic>
        <p:nvPicPr>
          <p:cNvPr descr="A person that is standing in the grass&#10;&#10;Description automatically generated" id="108" name="Google Shape;108;p6"/>
          <p:cNvPicPr preferRelativeResize="0"/>
          <p:nvPr/>
        </p:nvPicPr>
        <p:blipFill rotWithShape="1">
          <a:blip r:embed="rId4">
            <a:alphaModFix/>
          </a:blip>
          <a:srcRect b="0" l="0" r="0" t="0"/>
          <a:stretch/>
        </p:blipFill>
        <p:spPr>
          <a:xfrm>
            <a:off x="6513474" y="932447"/>
            <a:ext cx="1750178" cy="3111427"/>
          </a:xfrm>
          <a:prstGeom prst="rect">
            <a:avLst/>
          </a:prstGeom>
          <a:noFill/>
          <a:ln>
            <a:noFill/>
          </a:ln>
        </p:spPr>
      </p:pic>
      <p:pic>
        <p:nvPicPr>
          <p:cNvPr descr="A group of people sitting at a table&#10;&#10;Description automatically generated" id="109" name="Google Shape;109;p6"/>
          <p:cNvPicPr preferRelativeResize="0"/>
          <p:nvPr/>
        </p:nvPicPr>
        <p:blipFill rotWithShape="1">
          <a:blip r:embed="rId5">
            <a:alphaModFix/>
          </a:blip>
          <a:srcRect b="0" l="0" r="0" t="0"/>
          <a:stretch/>
        </p:blipFill>
        <p:spPr>
          <a:xfrm>
            <a:off x="4639099" y="985047"/>
            <a:ext cx="1292152" cy="1728562"/>
          </a:xfrm>
          <a:prstGeom prst="rect">
            <a:avLst/>
          </a:prstGeom>
          <a:noFill/>
          <a:ln>
            <a:noFill/>
          </a:ln>
        </p:spPr>
      </p:pic>
      <p:pic>
        <p:nvPicPr>
          <p:cNvPr descr="A person sitting at a desk with a computer&#10;&#10;Description automatically generated" id="110" name="Google Shape;110;p6"/>
          <p:cNvPicPr preferRelativeResize="0"/>
          <p:nvPr/>
        </p:nvPicPr>
        <p:blipFill rotWithShape="1">
          <a:blip r:embed="rId6">
            <a:alphaModFix/>
          </a:blip>
          <a:srcRect b="0" l="0" r="0" t="0"/>
          <a:stretch/>
        </p:blipFill>
        <p:spPr>
          <a:xfrm>
            <a:off x="972751" y="932448"/>
            <a:ext cx="1111114" cy="1975314"/>
          </a:xfrm>
          <a:prstGeom prst="rect">
            <a:avLst/>
          </a:prstGeom>
          <a:noFill/>
          <a:ln>
            <a:noFill/>
          </a:ln>
        </p:spPr>
      </p:pic>
      <p:sp>
        <p:nvSpPr>
          <p:cNvPr id="111" name="Google Shape;111;p6"/>
          <p:cNvSpPr txBox="1"/>
          <p:nvPr/>
        </p:nvSpPr>
        <p:spPr>
          <a:xfrm>
            <a:off x="1033156" y="2893001"/>
            <a:ext cx="87983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Calibri"/>
                <a:ea typeface="Calibri"/>
                <a:cs typeface="Calibri"/>
                <a:sym typeface="Calibri"/>
              </a:rPr>
              <a:t>Ben’s first time using TypeWel</a:t>
            </a:r>
            <a:r>
              <a:rPr b="0" i="0" lang="en-US" sz="800" u="none" cap="none" strike="noStrike">
                <a:solidFill>
                  <a:srgbClr val="000000"/>
                </a:solidFill>
                <a:latin typeface="Arial"/>
                <a:ea typeface="Arial"/>
                <a:cs typeface="Arial"/>
                <a:sym typeface="Arial"/>
              </a:rPr>
              <a:t>l	</a:t>
            </a:r>
            <a:endParaRPr/>
          </a:p>
        </p:txBody>
      </p:sp>
      <p:sp>
        <p:nvSpPr>
          <p:cNvPr id="112" name="Google Shape;112;p6"/>
          <p:cNvSpPr txBox="1"/>
          <p:nvPr/>
        </p:nvSpPr>
        <p:spPr>
          <a:xfrm>
            <a:off x="2719113" y="2334201"/>
            <a:ext cx="14452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Calibri"/>
                <a:ea typeface="Calibri"/>
                <a:cs typeface="Calibri"/>
                <a:sym typeface="Calibri"/>
              </a:rPr>
              <a:t>Ben’s first day with TypeWell in 5</a:t>
            </a:r>
            <a:r>
              <a:rPr b="0" baseline="30000" i="0" lang="en-US" sz="800" u="none" cap="none" strike="noStrike">
                <a:solidFill>
                  <a:srgbClr val="000000"/>
                </a:solidFill>
                <a:latin typeface="Calibri"/>
                <a:ea typeface="Calibri"/>
                <a:cs typeface="Calibri"/>
                <a:sym typeface="Calibri"/>
              </a:rPr>
              <a:t>th</a:t>
            </a:r>
            <a:r>
              <a:rPr b="0" i="0" lang="en-US" sz="800" u="none" cap="none" strike="noStrike">
                <a:solidFill>
                  <a:srgbClr val="000000"/>
                </a:solidFill>
                <a:latin typeface="Calibri"/>
                <a:ea typeface="Calibri"/>
                <a:cs typeface="Calibri"/>
                <a:sym typeface="Calibri"/>
              </a:rPr>
              <a:t> grade</a:t>
            </a:r>
            <a:r>
              <a:rPr b="0" i="0" lang="en-US" sz="1000" u="none" cap="none" strike="noStrike">
                <a:solidFill>
                  <a:srgbClr val="000000"/>
                </a:solidFill>
                <a:latin typeface="Arial"/>
                <a:ea typeface="Arial"/>
                <a:cs typeface="Arial"/>
                <a:sym typeface="Arial"/>
              </a:rPr>
              <a:t>	</a:t>
            </a:r>
            <a:endParaRPr/>
          </a:p>
        </p:txBody>
      </p:sp>
      <p:sp>
        <p:nvSpPr>
          <p:cNvPr id="113" name="Google Shape;113;p6"/>
          <p:cNvSpPr txBox="1"/>
          <p:nvPr/>
        </p:nvSpPr>
        <p:spPr>
          <a:xfrm>
            <a:off x="4778556" y="2708335"/>
            <a:ext cx="15329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Calibri"/>
                <a:ea typeface="Calibri"/>
                <a:cs typeface="Calibri"/>
                <a:sym typeface="Calibri"/>
              </a:rPr>
              <a:t>Ben with his favorite transcriber</a:t>
            </a:r>
            <a:r>
              <a:rPr b="0" i="0" lang="en-US" sz="1000" u="none" cap="none" strike="noStrik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7"/>
          <p:cNvSpPr txBox="1"/>
          <p:nvPr>
            <p:ph idx="4294967295" type="body"/>
          </p:nvPr>
        </p:nvSpPr>
        <p:spPr>
          <a:xfrm>
            <a:off x="802265" y="1697917"/>
            <a:ext cx="3802500" cy="391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4546A"/>
              </a:buClr>
              <a:buSzPts val="2400"/>
              <a:buNone/>
            </a:pPr>
            <a:r>
              <a:rPr lang="en-US" sz="1400">
                <a:latin typeface="Calibri"/>
                <a:ea typeface="Calibri"/>
                <a:cs typeface="Calibri"/>
                <a:sym typeface="Calibri"/>
              </a:rPr>
              <a:t>Grew and diversified ATSP Board of Directors </a:t>
            </a:r>
            <a:endParaRPr/>
          </a:p>
          <a:p>
            <a:pPr indent="0" lvl="0" marL="0" marR="0" rtl="0" algn="l">
              <a:lnSpc>
                <a:spcPct val="100000"/>
              </a:lnSpc>
              <a:spcBef>
                <a:spcPts val="0"/>
              </a:spcBef>
              <a:spcAft>
                <a:spcPts val="0"/>
              </a:spcAft>
              <a:buClr>
                <a:srgbClr val="44546A"/>
              </a:buClr>
              <a:buSzPts val="24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Clr>
                <a:srgbClr val="44546A"/>
              </a:buClr>
              <a:buSzPts val="2400"/>
              <a:buNone/>
            </a:pPr>
            <a:r>
              <a:rPr lang="en-US" sz="1400">
                <a:latin typeface="Calibri"/>
                <a:ea typeface="Calibri"/>
                <a:cs typeface="Calibri"/>
                <a:sym typeface="Calibri"/>
              </a:rPr>
              <a:t>Established working groups for future outreaching and education projects</a:t>
            </a:r>
            <a:endParaRPr/>
          </a:p>
          <a:p>
            <a:pPr indent="0" lvl="0" marL="0" marR="0" rtl="0" algn="l">
              <a:lnSpc>
                <a:spcPct val="100000"/>
              </a:lnSpc>
              <a:spcBef>
                <a:spcPts val="0"/>
              </a:spcBef>
              <a:spcAft>
                <a:spcPts val="0"/>
              </a:spcAft>
              <a:buClr>
                <a:srgbClr val="44546A"/>
              </a:buClr>
              <a:buSzPts val="24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Clr>
                <a:srgbClr val="44546A"/>
              </a:buClr>
              <a:buSzPts val="2400"/>
              <a:buNone/>
            </a:pPr>
            <a:r>
              <a:rPr lang="en-US" sz="1400">
                <a:latin typeface="Calibri"/>
                <a:ea typeface="Calibri"/>
                <a:cs typeface="Calibri"/>
                <a:sym typeface="Calibri"/>
              </a:rPr>
              <a:t>Completed Phase I of redesign for ATSP website and blog</a:t>
            </a:r>
            <a:endParaRPr/>
          </a:p>
        </p:txBody>
      </p:sp>
      <p:sp>
        <p:nvSpPr>
          <p:cNvPr id="119" name="Google Shape;119;p7"/>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2000">
                <a:solidFill>
                  <a:schemeClr val="dk2"/>
                </a:solidFill>
              </a:rPr>
              <a:t>2019</a:t>
            </a:r>
            <a:endParaRPr sz="2000">
              <a:solidFill>
                <a:schemeClr val="dk2"/>
              </a:solidFill>
            </a:endParaRPr>
          </a:p>
        </p:txBody>
      </p:sp>
      <p:sp>
        <p:nvSpPr>
          <p:cNvPr id="120" name="Google Shape;120;p7"/>
          <p:cNvSpPr txBox="1"/>
          <p:nvPr/>
        </p:nvSpPr>
        <p:spPr>
          <a:xfrm>
            <a:off x="884400" y="260000"/>
            <a:ext cx="7375200" cy="121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56B9DA"/>
                </a:solidFill>
                <a:latin typeface="Trebuchet MS"/>
                <a:ea typeface="Trebuchet MS"/>
                <a:cs typeface="Trebuchet MS"/>
                <a:sym typeface="Trebuchet MS"/>
              </a:rPr>
              <a:t>2019 Achievements Pave the Way for Tomorrow</a:t>
            </a:r>
            <a:endParaRPr b="0" i="0" sz="2400" u="none" cap="none" strike="noStrike">
              <a:solidFill>
                <a:srgbClr val="56B9DA"/>
              </a:solidFill>
              <a:latin typeface="Arial"/>
              <a:ea typeface="Arial"/>
              <a:cs typeface="Arial"/>
              <a:sym typeface="Arial"/>
            </a:endParaRPr>
          </a:p>
        </p:txBody>
      </p:sp>
      <p:sp>
        <p:nvSpPr>
          <p:cNvPr id="121" name="Google Shape;121;p7"/>
          <p:cNvSpPr txBox="1"/>
          <p:nvPr/>
        </p:nvSpPr>
        <p:spPr>
          <a:xfrm>
            <a:off x="5011473" y="1697917"/>
            <a:ext cx="3802500" cy="366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Completed Phase I building legal Resources page for Speech to Text Services for Providers, Clients, and Caretakers.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Revamped ATSP bimonthly newsletter.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Continued to serve ATSP members through education, advocacy, and professional support.</a:t>
            </a:r>
            <a:endParaRPr/>
          </a:p>
        </p:txBody>
      </p:sp>
      <p:pic>
        <p:nvPicPr>
          <p:cNvPr descr="14-0418-2.gif" id="122" name="Google Shape;122;p7"/>
          <p:cNvPicPr preferRelativeResize="0"/>
          <p:nvPr/>
        </p:nvPicPr>
        <p:blipFill rotWithShape="1">
          <a:blip r:embed="rId3">
            <a:alphaModFix/>
          </a:blip>
          <a:srcRect b="0" l="0" r="0" t="0"/>
          <a:stretch/>
        </p:blipFill>
        <p:spPr>
          <a:xfrm>
            <a:off x="395557" y="1748087"/>
            <a:ext cx="357925" cy="323168"/>
          </a:xfrm>
          <a:prstGeom prst="rect">
            <a:avLst/>
          </a:prstGeom>
          <a:noFill/>
          <a:ln>
            <a:noFill/>
          </a:ln>
        </p:spPr>
      </p:pic>
      <p:pic>
        <p:nvPicPr>
          <p:cNvPr descr="14-0418-2.gif" id="123" name="Google Shape;123;p7"/>
          <p:cNvPicPr preferRelativeResize="0"/>
          <p:nvPr/>
        </p:nvPicPr>
        <p:blipFill rotWithShape="1">
          <a:blip r:embed="rId3">
            <a:alphaModFix/>
          </a:blip>
          <a:srcRect b="0" l="0" r="0" t="0"/>
          <a:stretch/>
        </p:blipFill>
        <p:spPr>
          <a:xfrm>
            <a:off x="395556" y="2248582"/>
            <a:ext cx="357925" cy="323168"/>
          </a:xfrm>
          <a:prstGeom prst="rect">
            <a:avLst/>
          </a:prstGeom>
          <a:noFill/>
          <a:ln>
            <a:noFill/>
          </a:ln>
        </p:spPr>
      </p:pic>
      <p:pic>
        <p:nvPicPr>
          <p:cNvPr descr="14-0418-2.gif" id="124" name="Google Shape;124;p7"/>
          <p:cNvPicPr preferRelativeResize="0"/>
          <p:nvPr/>
        </p:nvPicPr>
        <p:blipFill rotWithShape="1">
          <a:blip r:embed="rId3">
            <a:alphaModFix/>
          </a:blip>
          <a:srcRect b="0" l="0" r="0" t="0"/>
          <a:stretch/>
        </p:blipFill>
        <p:spPr>
          <a:xfrm>
            <a:off x="395556" y="2821815"/>
            <a:ext cx="357925" cy="323168"/>
          </a:xfrm>
          <a:prstGeom prst="rect">
            <a:avLst/>
          </a:prstGeom>
          <a:noFill/>
          <a:ln>
            <a:noFill/>
          </a:ln>
        </p:spPr>
      </p:pic>
      <p:pic>
        <p:nvPicPr>
          <p:cNvPr descr="14-0418-2.gif" id="125" name="Google Shape;125;p7"/>
          <p:cNvPicPr preferRelativeResize="0"/>
          <p:nvPr/>
        </p:nvPicPr>
        <p:blipFill rotWithShape="1">
          <a:blip r:embed="rId3">
            <a:alphaModFix/>
          </a:blip>
          <a:srcRect b="0" l="0" r="0" t="0"/>
          <a:stretch/>
        </p:blipFill>
        <p:spPr>
          <a:xfrm>
            <a:off x="4653548" y="1748087"/>
            <a:ext cx="357925" cy="323168"/>
          </a:xfrm>
          <a:prstGeom prst="rect">
            <a:avLst/>
          </a:prstGeom>
          <a:noFill/>
          <a:ln>
            <a:noFill/>
          </a:ln>
        </p:spPr>
      </p:pic>
      <p:pic>
        <p:nvPicPr>
          <p:cNvPr descr="14-0418-2.gif" id="126" name="Google Shape;126;p7"/>
          <p:cNvPicPr preferRelativeResize="0"/>
          <p:nvPr/>
        </p:nvPicPr>
        <p:blipFill rotWithShape="1">
          <a:blip r:embed="rId3">
            <a:alphaModFix/>
          </a:blip>
          <a:srcRect b="0" l="0" r="0" t="0"/>
          <a:stretch/>
        </p:blipFill>
        <p:spPr>
          <a:xfrm>
            <a:off x="4604765" y="2558579"/>
            <a:ext cx="357925" cy="323168"/>
          </a:xfrm>
          <a:prstGeom prst="rect">
            <a:avLst/>
          </a:prstGeom>
          <a:noFill/>
          <a:ln>
            <a:noFill/>
          </a:ln>
        </p:spPr>
      </p:pic>
      <p:pic>
        <p:nvPicPr>
          <p:cNvPr descr="14-0418-2.gif" id="127" name="Google Shape;127;p7"/>
          <p:cNvPicPr preferRelativeResize="0"/>
          <p:nvPr/>
        </p:nvPicPr>
        <p:blipFill rotWithShape="1">
          <a:blip r:embed="rId3">
            <a:alphaModFix/>
          </a:blip>
          <a:srcRect b="0" l="0" r="0" t="0"/>
          <a:stretch/>
        </p:blipFill>
        <p:spPr>
          <a:xfrm>
            <a:off x="4629156" y="3207487"/>
            <a:ext cx="357925" cy="3231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400"/>
              <a:t>Outgoing President’s Blurb</a:t>
            </a:r>
            <a:endParaRPr/>
          </a:p>
        </p:txBody>
      </p:sp>
      <p:sp>
        <p:nvSpPr>
          <p:cNvPr id="133" name="Google Shape;133;p8"/>
          <p:cNvSpPr txBox="1"/>
          <p:nvPr/>
        </p:nvSpPr>
        <p:spPr>
          <a:xfrm>
            <a:off x="347240" y="1026202"/>
            <a:ext cx="8449519"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222222"/>
                </a:solidFill>
                <a:latin typeface="Calibri"/>
                <a:ea typeface="Calibri"/>
                <a:cs typeface="Calibri"/>
                <a:sym typeface="Calibri"/>
              </a:rPr>
              <a:t>The past year has been one of great change and growth for ATSP. We have welcomed five new Board members onto the ATSP directorship team, and in doing so have built a strong foundation for ATSP’s future. New projects are being developed to advance ATSP’s digital footprint, its resources for stakeholders within the speech-to-text community, and its advocacy for communication access. The following report highlights these accomplishments and outlines ATSP’s goals for the upcoming year, but it is only a glimpse into the hard work and dedication of so many members working within the speech-to-text profession.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rgbClr val="222222"/>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rgbClr val="222222"/>
                </a:solidFill>
                <a:latin typeface="Calibri"/>
                <a:ea typeface="Calibri"/>
                <a:cs typeface="Calibri"/>
                <a:sym typeface="Calibri"/>
              </a:rPr>
              <a:t>As we head into 2020 facing increased demand for services, new technological challenges, and worldwide health concerns, I believe that the existence of ATSP and organizations like it has never been more important. For the past three years, I have benefitted from the opportunity to work closely with so many strong advocates for equal rights. I transition off ATSP’s Board now, knowing that Alison and the other directors of ATSP will continue to grow the organization in new and exciting ways. ATSP is the network for all of us in the speech-to-text community, and I look forward to supporting its initiatives for many years to come.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rgbClr val="222222"/>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200" u="none" cap="none" strike="noStrike">
                <a:solidFill>
                  <a:srgbClr val="222222"/>
                </a:solidFill>
                <a:latin typeface="Calibri"/>
                <a:ea typeface="Calibri"/>
                <a:cs typeface="Calibri"/>
                <a:sym typeface="Calibri"/>
              </a:rPr>
              <a:t>Jason Kapcala, outbound ATSP President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3241650" y="91566"/>
            <a:ext cx="2660700" cy="7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sz="1400"/>
              <a:t>Incoming President’s Blurb</a:t>
            </a:r>
            <a:endParaRPr/>
          </a:p>
        </p:txBody>
      </p:sp>
      <p:sp>
        <p:nvSpPr>
          <p:cNvPr id="139" name="Google Shape;139;p9"/>
          <p:cNvSpPr txBox="1"/>
          <p:nvPr/>
        </p:nvSpPr>
        <p:spPr>
          <a:xfrm>
            <a:off x="364602" y="950303"/>
            <a:ext cx="8414795"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As incoming Interim President, reading Jason Kapcala’s words on our work in 2019, I feel pride, and a little sadness. ATSP is losing a strong leader, but we are also gaining five new leaders from varied backgrounds that have brought notable change and fresh concepts to the table.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I also want to acknowledge our membership’s strength in this past year. 2019 required a lot of behind-the-scenes work to get our organization prepped for more digital and in-person programs. We laid some groundwork for our long term goals: Certification for providers, becoming a resource for consumers and providers alike, and establishing ourselves as a place of community and engagement. I know a lot of that has not been directly seen by you. It will be, soon.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Although this report is meant for 2019, I cannot write this without acknowledging your work coming into the 2020 Coronavirus pandemic, and the current anti-racism movement sweeping across our country. I am blown away by the creativity and resilience of so many minds coming together to accommodate our consumers and support each other. You have all done amazing things and are an inspiration.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I want to thank all of you for your resilience, support, and creativity. Thank you for sticking with us as we “prep” for the future of your organization.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Alison Nelson Chabot</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di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